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61" r:id="rId2"/>
    <p:sldId id="273" r:id="rId3"/>
    <p:sldId id="274" r:id="rId4"/>
    <p:sldId id="293" r:id="rId5"/>
    <p:sldId id="294" r:id="rId6"/>
    <p:sldId id="304" r:id="rId7"/>
    <p:sldId id="303" r:id="rId8"/>
    <p:sldId id="302" r:id="rId9"/>
    <p:sldId id="275" r:id="rId10"/>
    <p:sldId id="290" r:id="rId11"/>
    <p:sldId id="262" r:id="rId12"/>
    <p:sldId id="291" r:id="rId13"/>
    <p:sldId id="296" r:id="rId14"/>
    <p:sldId id="277" r:id="rId15"/>
    <p:sldId id="282" r:id="rId16"/>
    <p:sldId id="292" r:id="rId17"/>
    <p:sldId id="283" r:id="rId18"/>
    <p:sldId id="297" r:id="rId19"/>
    <p:sldId id="298" r:id="rId20"/>
    <p:sldId id="289" r:id="rId21"/>
    <p:sldId id="278" r:id="rId22"/>
    <p:sldId id="269" r:id="rId23"/>
    <p:sldId id="285" r:id="rId24"/>
    <p:sldId id="265" r:id="rId25"/>
    <p:sldId id="284" r:id="rId26"/>
    <p:sldId id="279" r:id="rId27"/>
    <p:sldId id="286" r:id="rId28"/>
    <p:sldId id="299" r:id="rId29"/>
    <p:sldId id="300" r:id="rId30"/>
    <p:sldId id="301" r:id="rId31"/>
    <p:sldId id="28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  <a:srgbClr val="A6A6A6"/>
    <a:srgbClr val="434343"/>
    <a:srgbClr val="616161"/>
    <a:srgbClr val="6B6B6B"/>
    <a:srgbClr val="141414"/>
    <a:srgbClr val="282828"/>
    <a:srgbClr val="323232"/>
    <a:srgbClr val="3E3E3E"/>
    <a:srgbClr val="D3D3D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4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-1908" y="-732"/>
      </p:cViewPr>
      <p:guideLst>
        <p:guide orient="horz" pos="2183"/>
        <p:guide pos="735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050C9-6041-4AEE-BAD6-0DC35E7C798F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ACBEE-763B-4BDF-90CB-4D27C2D4AA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ACBEE-763B-4BDF-90CB-4D27C2D4AA6B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038B4-ADA0-4513-8F65-70E608C2F60B}" type="datetimeFigureOut">
              <a:rPr lang="zh-CN" altLang="en-US" smtClean="0"/>
              <a:pPr/>
              <a:t>2018/9/12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2C413-0E47-4E1C-BA15-BC564B0561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84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208329" cy="6874329"/>
          </a:xfrm>
          <a:prstGeom prst="rect">
            <a:avLst/>
          </a:prstGeom>
          <a:solidFill>
            <a:srgbClr val="2B2B2B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07382" y="4077584"/>
            <a:ext cx="19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報告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zh-TW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林佳賢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894209" y="6016963"/>
            <a:ext cx="406757" cy="391888"/>
            <a:chOff x="5806793" y="6106887"/>
            <a:chExt cx="406757" cy="391888"/>
          </a:xfrm>
          <a:solidFill>
            <a:schemeClr val="bg1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 rot="5400000">
              <a:off x="5879542" y="6034138"/>
              <a:ext cx="261259" cy="406757"/>
            </a:xfrm>
            <a:custGeom>
              <a:avLst/>
              <a:gdLst>
                <a:gd name="T0" fmla="*/ 54 w 246"/>
                <a:gd name="T1" fmla="*/ 0 h 383"/>
                <a:gd name="T2" fmla="*/ 0 w 246"/>
                <a:gd name="T3" fmla="*/ 53 h 383"/>
                <a:gd name="T4" fmla="*/ 139 w 246"/>
                <a:gd name="T5" fmla="*/ 191 h 383"/>
                <a:gd name="T6" fmla="*/ 0 w 246"/>
                <a:gd name="T7" fmla="*/ 330 h 383"/>
                <a:gd name="T8" fmla="*/ 54 w 246"/>
                <a:gd name="T9" fmla="*/ 383 h 383"/>
                <a:gd name="T10" fmla="*/ 246 w 246"/>
                <a:gd name="T11" fmla="*/ 191 h 383"/>
                <a:gd name="T12" fmla="*/ 54 w 246"/>
                <a:gd name="T13" fmla="*/ 0 h 383"/>
                <a:gd name="T14" fmla="*/ 54 w 246"/>
                <a:gd name="T15" fmla="*/ 0 h 383"/>
                <a:gd name="T16" fmla="*/ 54 w 246"/>
                <a:gd name="T17" fmla="*/ 0 h 383"/>
                <a:gd name="T18" fmla="*/ 54 w 246"/>
                <a:gd name="T1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383">
                  <a:moveTo>
                    <a:pt x="54" y="0"/>
                  </a:moveTo>
                  <a:lnTo>
                    <a:pt x="0" y="53"/>
                  </a:lnTo>
                  <a:lnTo>
                    <a:pt x="139" y="191"/>
                  </a:lnTo>
                  <a:lnTo>
                    <a:pt x="0" y="330"/>
                  </a:lnTo>
                  <a:lnTo>
                    <a:pt x="54" y="383"/>
                  </a:lnTo>
                  <a:lnTo>
                    <a:pt x="246" y="191"/>
                  </a:lnTo>
                  <a:lnTo>
                    <a:pt x="54" y="0"/>
                  </a:lnTo>
                  <a:lnTo>
                    <a:pt x="54" y="0"/>
                  </a:lnTo>
                  <a:moveTo>
                    <a:pt x="54" y="0"/>
                  </a:moveTo>
                  <a:lnTo>
                    <a:pt x="54" y="0"/>
                  </a:lnTo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 rot="5400000">
              <a:off x="5879542" y="6164767"/>
              <a:ext cx="261259" cy="406757"/>
            </a:xfrm>
            <a:custGeom>
              <a:avLst/>
              <a:gdLst>
                <a:gd name="T0" fmla="*/ 54 w 246"/>
                <a:gd name="T1" fmla="*/ 0 h 383"/>
                <a:gd name="T2" fmla="*/ 0 w 246"/>
                <a:gd name="T3" fmla="*/ 53 h 383"/>
                <a:gd name="T4" fmla="*/ 139 w 246"/>
                <a:gd name="T5" fmla="*/ 191 h 383"/>
                <a:gd name="T6" fmla="*/ 0 w 246"/>
                <a:gd name="T7" fmla="*/ 330 h 383"/>
                <a:gd name="T8" fmla="*/ 54 w 246"/>
                <a:gd name="T9" fmla="*/ 383 h 383"/>
                <a:gd name="T10" fmla="*/ 246 w 246"/>
                <a:gd name="T11" fmla="*/ 191 h 383"/>
                <a:gd name="T12" fmla="*/ 54 w 246"/>
                <a:gd name="T13" fmla="*/ 0 h 383"/>
                <a:gd name="T14" fmla="*/ 54 w 246"/>
                <a:gd name="T15" fmla="*/ 0 h 383"/>
                <a:gd name="T16" fmla="*/ 54 w 246"/>
                <a:gd name="T17" fmla="*/ 0 h 383"/>
                <a:gd name="T18" fmla="*/ 54 w 246"/>
                <a:gd name="T19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6" h="383">
                  <a:moveTo>
                    <a:pt x="54" y="0"/>
                  </a:moveTo>
                  <a:lnTo>
                    <a:pt x="0" y="53"/>
                  </a:lnTo>
                  <a:lnTo>
                    <a:pt x="139" y="191"/>
                  </a:lnTo>
                  <a:lnTo>
                    <a:pt x="0" y="330"/>
                  </a:lnTo>
                  <a:lnTo>
                    <a:pt x="54" y="383"/>
                  </a:lnTo>
                  <a:lnTo>
                    <a:pt x="246" y="191"/>
                  </a:lnTo>
                  <a:lnTo>
                    <a:pt x="54" y="0"/>
                  </a:lnTo>
                  <a:lnTo>
                    <a:pt x="54" y="0"/>
                  </a:lnTo>
                  <a:moveTo>
                    <a:pt x="54" y="0"/>
                  </a:moveTo>
                  <a:lnTo>
                    <a:pt x="54" y="0"/>
                  </a:lnTo>
                </a:path>
              </a:pathLst>
            </a:custGeom>
            <a:grpFill/>
            <a:ln w="1270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cxnSp>
        <p:nvCxnSpPr>
          <p:cNvPr id="21" name="直接连接符 20"/>
          <p:cNvCxnSpPr/>
          <p:nvPr/>
        </p:nvCxnSpPr>
        <p:spPr>
          <a:xfrm>
            <a:off x="3336472" y="3871818"/>
            <a:ext cx="55190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779400" y="2401290"/>
            <a:ext cx="6916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TW2MMT804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設定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308269" y="671980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75" y="1216025"/>
            <a:ext cx="4137471" cy="5420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920" y="1824236"/>
            <a:ext cx="5410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5648325" y="3124200"/>
            <a:ext cx="1514475" cy="904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弧形接點 8"/>
          <p:cNvCxnSpPr/>
          <p:nvPr/>
        </p:nvCxnSpPr>
        <p:spPr>
          <a:xfrm>
            <a:off x="7181850" y="3419475"/>
            <a:ext cx="1276350" cy="2952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477250" y="353377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交易所代號</a:t>
            </a:r>
            <a:endParaRPr lang="zh-TW" altLang="en-US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48325" y="4000501"/>
            <a:ext cx="1647825" cy="66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弧形接點 15"/>
          <p:cNvCxnSpPr>
            <a:stCxn id="15" idx="3"/>
          </p:cNvCxnSpPr>
          <p:nvPr/>
        </p:nvCxnSpPr>
        <p:spPr>
          <a:xfrm>
            <a:off x="7296150" y="4333876"/>
            <a:ext cx="1162050" cy="25717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8477250" y="44100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下單帳號</a:t>
            </a:r>
            <a:endParaRPr lang="zh-TW" altLang="en-US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57850" y="4610101"/>
            <a:ext cx="1647825" cy="66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弧形接點 20"/>
          <p:cNvCxnSpPr>
            <a:stCxn id="20" idx="3"/>
          </p:cNvCxnSpPr>
          <p:nvPr/>
        </p:nvCxnSpPr>
        <p:spPr>
          <a:xfrm>
            <a:off x="7305675" y="4943476"/>
            <a:ext cx="1162050" cy="25717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486775" y="5019675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價差單</a:t>
            </a:r>
            <a:r>
              <a:rPr lang="en-US" altLang="zh-TW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PID</a:t>
            </a:r>
            <a:endParaRPr lang="zh-TW" altLang="en-US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18" name="弧形接點 17"/>
          <p:cNvCxnSpPr/>
          <p:nvPr/>
        </p:nvCxnSpPr>
        <p:spPr>
          <a:xfrm rot="10800000" flipV="1">
            <a:off x="2369977" y="2452202"/>
            <a:ext cx="998747" cy="50560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29255" y="27717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自動連線資訊</a:t>
            </a:r>
            <a:endParaRPr lang="zh-TW" altLang="en-US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1623" y="5480988"/>
            <a:ext cx="1647825" cy="666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弧形接點 24"/>
          <p:cNvCxnSpPr>
            <a:stCxn id="24" idx="3"/>
          </p:cNvCxnSpPr>
          <p:nvPr/>
        </p:nvCxnSpPr>
        <p:spPr>
          <a:xfrm>
            <a:off x="7299448" y="5814363"/>
            <a:ext cx="1162050" cy="25717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8480548" y="5890562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接收</a:t>
            </a:r>
            <a:r>
              <a:rPr lang="en-US" altLang="zh-TW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nb</a:t>
            </a:r>
            <a:r>
              <a:rPr lang="zh-TW" altLang="en-US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的主機設定</a:t>
            </a:r>
            <a:endParaRPr lang="zh-TW" altLang="en-US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/>
      <p:bldP spid="11" grpId="1"/>
      <p:bldP spid="15" grpId="0" animBg="1"/>
      <p:bldP spid="15" grpId="1" animBg="1"/>
      <p:bldP spid="17" grpId="0"/>
      <p:bldP spid="17" grpId="1"/>
      <p:bldP spid="20" grpId="0" animBg="1"/>
      <p:bldP spid="20" grpId="1" animBg="1"/>
      <p:bldP spid="22" grpId="0"/>
      <p:bldP spid="22" grpId="1"/>
      <p:bldP spid="23" grpId="0"/>
      <p:bldP spid="23" grpId="1"/>
      <p:bldP spid="24" grpId="0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設定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308269" y="671980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6638" y="1204913"/>
            <a:ext cx="50387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7113" y="3767138"/>
            <a:ext cx="50387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弧形接點 7"/>
          <p:cNvCxnSpPr/>
          <p:nvPr/>
        </p:nvCxnSpPr>
        <p:spPr>
          <a:xfrm>
            <a:off x="7825663" y="2243818"/>
            <a:ext cx="1276350" cy="29527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9111732" y="23487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正式環境</a:t>
            </a:r>
            <a:endParaRPr lang="zh-TW" altLang="en-US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11" name="弧形接點 10"/>
          <p:cNvCxnSpPr/>
          <p:nvPr/>
        </p:nvCxnSpPr>
        <p:spPr>
          <a:xfrm>
            <a:off x="7781343" y="4819068"/>
            <a:ext cx="1162050" cy="25717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925120" y="48859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測試環境</a:t>
            </a:r>
            <a:endParaRPr lang="zh-TW" altLang="en-US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設定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308269" y="671980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4838" y="1334667"/>
            <a:ext cx="432631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設定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308269" y="671980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7538" y="1981200"/>
            <a:ext cx="60483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226" y="3136613"/>
            <a:ext cx="15235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2765" y="4651260"/>
            <a:ext cx="206647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b="1" dirty="0" smtClean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核心功能</a:t>
            </a:r>
            <a:endParaRPr lang="zh-CN" altLang="en-US" sz="36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76928" y="5191211"/>
            <a:ext cx="1837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functions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11" name="椭圆 10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下單視窗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413044" y="671980"/>
            <a:ext cx="14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 form.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7008" y="1424887"/>
            <a:ext cx="41148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469811" y="2751826"/>
            <a:ext cx="431321" cy="2570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303665" y="2748958"/>
            <a:ext cx="431321" cy="2570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弧形接點 10"/>
          <p:cNvCxnSpPr/>
          <p:nvPr/>
        </p:nvCxnSpPr>
        <p:spPr>
          <a:xfrm rot="16200000" flipH="1">
            <a:off x="6577642" y="5464834"/>
            <a:ext cx="345056" cy="16390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弧形接點 12"/>
          <p:cNvCxnSpPr/>
          <p:nvPr/>
        </p:nvCxnSpPr>
        <p:spPr>
          <a:xfrm rot="5400000">
            <a:off x="7362647" y="5490715"/>
            <a:ext cx="284672" cy="103517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581955" y="57624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下出委託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60436" y="2751826"/>
            <a:ext cx="431321" cy="2570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132090" y="2748958"/>
            <a:ext cx="431321" cy="2570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弧形接點 18"/>
          <p:cNvCxnSpPr/>
          <p:nvPr/>
        </p:nvCxnSpPr>
        <p:spPr>
          <a:xfrm rot="16200000" flipH="1">
            <a:off x="6326038" y="5402113"/>
            <a:ext cx="521718" cy="466006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弧形接點 19"/>
          <p:cNvCxnSpPr/>
          <p:nvPr/>
        </p:nvCxnSpPr>
        <p:spPr>
          <a:xfrm rot="5400000">
            <a:off x="7554764" y="5455849"/>
            <a:ext cx="448215" cy="336792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6667680" y="59243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刪除委託</a:t>
            </a:r>
            <a:endParaRPr lang="zh-TW" altLang="en-US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5442" y="1422628"/>
            <a:ext cx="41148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矩形 23"/>
          <p:cNvSpPr/>
          <p:nvPr/>
        </p:nvSpPr>
        <p:spPr>
          <a:xfrm>
            <a:off x="6131846" y="2661104"/>
            <a:ext cx="495300" cy="46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7619561" y="2653847"/>
            <a:ext cx="495300" cy="466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21" grpId="0"/>
      <p:bldP spid="21" grpId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下單視窗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413044" y="671980"/>
            <a:ext cx="14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Order form.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96467" y="1219200"/>
            <a:ext cx="4199808" cy="5360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4200525" y="3162300"/>
            <a:ext cx="1514475" cy="2152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5819774" y="2152650"/>
            <a:ext cx="2371725" cy="29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353175" y="1743075"/>
            <a:ext cx="504826" cy="514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143750" y="1562101"/>
            <a:ext cx="504826" cy="638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回報視窗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146344" y="671980"/>
            <a:ext cx="191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 window.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6844" y="1842212"/>
            <a:ext cx="7026267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847605" y="2434442"/>
            <a:ext cx="866899" cy="296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回報視窗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146344" y="671980"/>
            <a:ext cx="191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 window.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56125" r="16893" b="48442"/>
          <a:stretch>
            <a:fillRect/>
          </a:stretch>
        </p:blipFill>
        <p:spPr bwMode="auto">
          <a:xfrm>
            <a:off x="2018582" y="1146235"/>
            <a:ext cx="8635041" cy="560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回報視窗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146344" y="671980"/>
            <a:ext cx="191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 window.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弧形接點 27"/>
          <p:cNvCxnSpPr/>
          <p:nvPr/>
        </p:nvCxnSpPr>
        <p:spPr>
          <a:xfrm>
            <a:off x="10222710" y="1810861"/>
            <a:ext cx="495301" cy="27622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835" y="1146525"/>
            <a:ext cx="86010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4834" y="3084577"/>
            <a:ext cx="86010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52959" y="4985411"/>
            <a:ext cx="86010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文字方塊 22"/>
          <p:cNvSpPr txBox="1"/>
          <p:nvPr/>
        </p:nvSpPr>
        <p:spPr>
          <a:xfrm>
            <a:off x="10730133" y="1885205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現貨</a:t>
            </a:r>
            <a:endParaRPr lang="en-US" altLang="zh-TW" sz="1600" dirty="0" smtClean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近月期貨</a:t>
            </a:r>
            <a:endParaRPr lang="en-US" altLang="zh-TW" sz="1600" dirty="0" smtClean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近月選擇權</a:t>
            </a:r>
            <a:endParaRPr lang="zh-TW" altLang="en-US" sz="1600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25" name="弧形接點 24"/>
          <p:cNvCxnSpPr/>
          <p:nvPr/>
        </p:nvCxnSpPr>
        <p:spPr>
          <a:xfrm>
            <a:off x="10196980" y="3542679"/>
            <a:ext cx="495301" cy="27622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10704403" y="3617023"/>
            <a:ext cx="121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價差單</a:t>
            </a:r>
            <a:endParaRPr lang="en-US" altLang="zh-TW" sz="1600" dirty="0" smtClean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遠月期貨</a:t>
            </a:r>
            <a:endParaRPr lang="en-US" altLang="zh-TW" sz="1600" dirty="0" smtClean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  <a:p>
            <a:r>
              <a:rPr lang="zh-TW" altLang="en-US" sz="1600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遠月選擇權</a:t>
            </a:r>
            <a:endParaRPr lang="zh-TW" altLang="en-US" sz="1600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31" name="弧形接點 30"/>
          <p:cNvCxnSpPr/>
          <p:nvPr/>
        </p:nvCxnSpPr>
        <p:spPr>
          <a:xfrm>
            <a:off x="10161354" y="5430855"/>
            <a:ext cx="495301" cy="276225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10680652" y="554082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 smtClean="0">
                <a:solidFill>
                  <a:srgbClr val="FF0000"/>
                </a:solidFill>
                <a:latin typeface="Microsoft YaHei" pitchFamily="34" charset="-122"/>
                <a:ea typeface="Microsoft YaHei" pitchFamily="34" charset="-122"/>
              </a:rPr>
              <a:t>週選擇權</a:t>
            </a:r>
            <a:endParaRPr lang="zh-TW" altLang="en-US" sz="1600" dirty="0">
              <a:solidFill>
                <a:srgbClr val="FF0000"/>
              </a:solidFill>
              <a:latin typeface="Microsoft YaHei" pitchFamily="34" charset="-122"/>
              <a:ea typeface="Microsoft YaHei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30" grpId="0"/>
      <p:bldP spid="30" grpId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628921" y="852131"/>
            <a:ext cx="3231621" cy="873754"/>
            <a:chOff x="6628921" y="852131"/>
            <a:chExt cx="3231621" cy="873754"/>
          </a:xfrm>
        </p:grpSpPr>
        <p:sp>
          <p:nvSpPr>
            <p:cNvPr id="93" name="矩形 92"/>
            <p:cNvSpPr/>
            <p:nvPr/>
          </p:nvSpPr>
          <p:spPr>
            <a:xfrm>
              <a:off x="7583531" y="852131"/>
              <a:ext cx="208042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TW" sz="32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T804</a:t>
              </a:r>
              <a:r>
                <a:rPr lang="zh-TW" altLang="en-US" sz="32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簡介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697834" y="1356553"/>
              <a:ext cx="21627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T804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628921" y="852131"/>
              <a:ext cx="873754" cy="873754"/>
              <a:chOff x="6081916" y="852131"/>
              <a:chExt cx="873754" cy="873754"/>
            </a:xfrm>
          </p:grpSpPr>
          <p:sp>
            <p:nvSpPr>
              <p:cNvPr id="2" name="菱形 1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6252579" y="1088953"/>
                <a:ext cx="53242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7373709" y="2354329"/>
            <a:ext cx="2966854" cy="889958"/>
            <a:chOff x="7011759" y="2354329"/>
            <a:chExt cx="2966854" cy="889958"/>
          </a:xfrm>
        </p:grpSpPr>
        <p:sp>
          <p:nvSpPr>
            <p:cNvPr id="92" name="矩形 91"/>
            <p:cNvSpPr/>
            <p:nvPr/>
          </p:nvSpPr>
          <p:spPr>
            <a:xfrm>
              <a:off x="8035184" y="2384214"/>
              <a:ext cx="1943429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32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核心功能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133158" y="2874955"/>
              <a:ext cx="18373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 functions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011759" y="2354329"/>
              <a:ext cx="873754" cy="873754"/>
              <a:chOff x="6081916" y="852131"/>
              <a:chExt cx="873754" cy="873754"/>
            </a:xfrm>
          </p:grpSpPr>
          <p:sp>
            <p:nvSpPr>
              <p:cNvPr id="28" name="菱形 27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252579" y="1088953"/>
                <a:ext cx="53242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7373709" y="3909457"/>
            <a:ext cx="3473683" cy="928289"/>
            <a:chOff x="7430859" y="3909457"/>
            <a:chExt cx="3473683" cy="928289"/>
          </a:xfrm>
        </p:grpSpPr>
        <p:sp>
          <p:nvSpPr>
            <p:cNvPr id="91" name="矩形 90"/>
            <p:cNvSpPr/>
            <p:nvPr/>
          </p:nvSpPr>
          <p:spPr>
            <a:xfrm>
              <a:off x="8441312" y="3916297"/>
              <a:ext cx="1809766" cy="5835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32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市場資訊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569223" y="4468414"/>
              <a:ext cx="2335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Market information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7430859" y="3909457"/>
              <a:ext cx="873754" cy="873754"/>
              <a:chOff x="6081916" y="852131"/>
              <a:chExt cx="873754" cy="873754"/>
            </a:xfrm>
          </p:grpSpPr>
          <p:sp>
            <p:nvSpPr>
              <p:cNvPr id="31" name="菱形 30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252579" y="1088953"/>
                <a:ext cx="53242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628921" y="5387556"/>
            <a:ext cx="4343879" cy="915396"/>
            <a:chOff x="6717212" y="5387556"/>
            <a:chExt cx="4343879" cy="915396"/>
          </a:xfrm>
        </p:grpSpPr>
        <p:sp>
          <p:nvSpPr>
            <p:cNvPr id="90" name="矩形 89"/>
            <p:cNvSpPr/>
            <p:nvPr/>
          </p:nvSpPr>
          <p:spPr>
            <a:xfrm>
              <a:off x="7683291" y="5448381"/>
              <a:ext cx="3377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TW" altLang="en-US" sz="32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</a:t>
              </a:r>
              <a:r>
                <a:rPr lang="en-US" altLang="zh-CN" sz="32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NATS </a:t>
              </a:r>
              <a:r>
                <a:rPr lang="zh-TW" altLang="en-US" sz="3200" b="1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廣播</a:t>
              </a:r>
              <a:endParaRPr lang="zh-CN" altLang="en-US" sz="3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92153" y="5934652"/>
              <a:ext cx="3267730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NATS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TW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nb receiver</a:t>
              </a: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717212" y="5387556"/>
              <a:ext cx="873754" cy="873754"/>
              <a:chOff x="6081916" y="852131"/>
              <a:chExt cx="873754" cy="873754"/>
            </a:xfrm>
          </p:grpSpPr>
          <p:sp>
            <p:nvSpPr>
              <p:cNvPr id="34" name="菱形 33"/>
              <p:cNvSpPr/>
              <p:nvPr/>
            </p:nvSpPr>
            <p:spPr>
              <a:xfrm>
                <a:off x="6081916" y="852131"/>
                <a:ext cx="873754" cy="873754"/>
              </a:xfrm>
              <a:prstGeom prst="diamond">
                <a:avLst/>
              </a:prstGeom>
              <a:noFill/>
              <a:ln w="730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  <a:endParaRPr lang="zh-CN" altLang="en-US" dirty="0"/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252579" y="1088953"/>
                <a:ext cx="532428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0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334" r="35311"/>
          <a:stretch>
            <a:fillRect/>
          </a:stretch>
        </p:blipFill>
        <p:spPr>
          <a:xfrm>
            <a:off x="-3640" y="0"/>
            <a:ext cx="6311568" cy="6858000"/>
          </a:xfrm>
          <a:custGeom>
            <a:avLst/>
            <a:gdLst>
              <a:gd name="connsiteX0" fmla="*/ 0 w 6311568"/>
              <a:gd name="connsiteY0" fmla="*/ 0 h 6858000"/>
              <a:gd name="connsiteX1" fmla="*/ 4674229 w 6311568"/>
              <a:gd name="connsiteY1" fmla="*/ 0 h 6858000"/>
              <a:gd name="connsiteX2" fmla="*/ 6311568 w 6311568"/>
              <a:gd name="connsiteY2" fmla="*/ 3429000 h 6858000"/>
              <a:gd name="connsiteX3" fmla="*/ 4674229 w 6311568"/>
              <a:gd name="connsiteY3" fmla="*/ 6858000 h 6858000"/>
              <a:gd name="connsiteX4" fmla="*/ 0 w 631156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1568" h="6858000">
                <a:moveTo>
                  <a:pt x="0" y="0"/>
                </a:moveTo>
                <a:lnTo>
                  <a:pt x="4674229" y="0"/>
                </a:lnTo>
                <a:lnTo>
                  <a:pt x="6311568" y="3429000"/>
                </a:lnTo>
                <a:lnTo>
                  <a:pt x="46742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0" name="任意多边形 39"/>
          <p:cNvSpPr/>
          <p:nvPr/>
        </p:nvSpPr>
        <p:spPr>
          <a:xfrm>
            <a:off x="-13569" y="0"/>
            <a:ext cx="6311568" cy="6858000"/>
          </a:xfrm>
          <a:custGeom>
            <a:avLst/>
            <a:gdLst>
              <a:gd name="connsiteX0" fmla="*/ 0 w 6311568"/>
              <a:gd name="connsiteY0" fmla="*/ 0 h 6858000"/>
              <a:gd name="connsiteX1" fmla="*/ 4674229 w 6311568"/>
              <a:gd name="connsiteY1" fmla="*/ 0 h 6858000"/>
              <a:gd name="connsiteX2" fmla="*/ 6311568 w 6311568"/>
              <a:gd name="connsiteY2" fmla="*/ 3429000 h 6858000"/>
              <a:gd name="connsiteX3" fmla="*/ 4674229 w 6311568"/>
              <a:gd name="connsiteY3" fmla="*/ 6858000 h 6858000"/>
              <a:gd name="connsiteX4" fmla="*/ 0 w 6311568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1568" h="6858000">
                <a:moveTo>
                  <a:pt x="0" y="0"/>
                </a:moveTo>
                <a:lnTo>
                  <a:pt x="4674229" y="0"/>
                </a:lnTo>
                <a:lnTo>
                  <a:pt x="6311568" y="3429000"/>
                </a:lnTo>
                <a:lnTo>
                  <a:pt x="46742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01402" y="2223030"/>
            <a:ext cx="628216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9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35754" y="2895001"/>
            <a:ext cx="48672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回報視窗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6" name="矩形 555"/>
          <p:cNvSpPr/>
          <p:nvPr/>
        </p:nvSpPr>
        <p:spPr>
          <a:xfrm>
            <a:off x="5146344" y="671980"/>
            <a:ext cx="191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 window.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6145" r="17223" b="48155"/>
          <a:stretch>
            <a:fillRect/>
          </a:stretch>
        </p:blipFill>
        <p:spPr bwMode="auto">
          <a:xfrm>
            <a:off x="2191111" y="1294143"/>
            <a:ext cx="7988060" cy="528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226" y="3136613"/>
            <a:ext cx="15235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79093" y="4651260"/>
            <a:ext cx="20338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600" b="1" dirty="0" smtClean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市場訊息</a:t>
            </a:r>
            <a:endParaRPr lang="zh-CN" altLang="en-US" sz="36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37574" y="5191211"/>
            <a:ext cx="2335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 information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22" name="椭圆 21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MySpace\PU\新增資料夾\stock-chart-blue.png"/>
          <p:cNvPicPr>
            <a:picLocks noChangeAspect="1" noChangeArrowheads="1"/>
          </p:cNvPicPr>
          <p:nvPr/>
        </p:nvPicPr>
        <p:blipFill>
          <a:blip r:embed="rId2" cstate="print">
            <a:lum bright="20000" contrast="-20000"/>
          </a:blip>
          <a:srcRect l="57492"/>
          <a:stretch>
            <a:fillRect/>
          </a:stretch>
        </p:blipFill>
        <p:spPr bwMode="auto">
          <a:xfrm>
            <a:off x="0" y="0"/>
            <a:ext cx="4859338" cy="6858000"/>
          </a:xfrm>
          <a:prstGeom prst="rect">
            <a:avLst/>
          </a:prstGeom>
          <a:noFill/>
        </p:spPr>
      </p:pic>
      <p:sp>
        <p:nvSpPr>
          <p:cNvPr id="20" name="椭圆 12"/>
          <p:cNvSpPr/>
          <p:nvPr/>
        </p:nvSpPr>
        <p:spPr>
          <a:xfrm>
            <a:off x="3903060" y="2163630"/>
            <a:ext cx="1884495" cy="188449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045935" y="2296980"/>
            <a:ext cx="1688351" cy="1623391"/>
            <a:chOff x="4037890" y="2284689"/>
            <a:chExt cx="1688351" cy="1623391"/>
          </a:xfrm>
        </p:grpSpPr>
        <p:sp>
          <p:nvSpPr>
            <p:cNvPr id="13" name="椭圆 12"/>
            <p:cNvSpPr/>
            <p:nvPr/>
          </p:nvSpPr>
          <p:spPr>
            <a:xfrm>
              <a:off x="4037890" y="2284689"/>
              <a:ext cx="1623391" cy="162339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037890" y="2834775"/>
              <a:ext cx="1688351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7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MARKET</a:t>
              </a:r>
              <a:endParaRPr lang="zh-CN" altLang="en-US" sz="2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83121" y="1625685"/>
            <a:ext cx="5176971" cy="852541"/>
            <a:chOff x="6483121" y="1625685"/>
            <a:chExt cx="5176971" cy="852541"/>
          </a:xfrm>
        </p:grpSpPr>
        <p:sp>
          <p:nvSpPr>
            <p:cNvPr id="15" name="矩形 14"/>
            <p:cNvSpPr/>
            <p:nvPr/>
          </p:nvSpPr>
          <p:spPr>
            <a:xfrm>
              <a:off x="6767436" y="1625685"/>
              <a:ext cx="4892656" cy="852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Market</a:t>
              </a:r>
              <a:r>
                <a:rPr lang="zh-TW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Deal</a:t>
              </a:r>
              <a:r>
                <a:rPr lang="zh-TW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Info</a:t>
              </a:r>
              <a:r>
                <a:rPr lang="zh-TW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Form</a:t>
              </a:r>
            </a:p>
            <a:p>
              <a:pPr algn="just">
                <a:lnSpc>
                  <a:spcPct val="130000"/>
                </a:lnSpc>
              </a:pPr>
              <a:r>
                <a:rPr lang="zh-TW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可顯示使用者所感興趣的市場成交資訊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/>
            </a:p>
          </p:txBody>
        </p:sp>
        <p:sp>
          <p:nvSpPr>
            <p:cNvPr id="16" name="等腰三角形 15"/>
            <p:cNvSpPr/>
            <p:nvPr/>
          </p:nvSpPr>
          <p:spPr>
            <a:xfrm rot="5239486">
              <a:off x="6476943" y="1783840"/>
              <a:ext cx="290053" cy="277697"/>
            </a:xfrm>
            <a:prstGeom prst="triangle">
              <a:avLst>
                <a:gd name="adj" fmla="val 3289"/>
              </a:avLst>
            </a:prstGeom>
            <a:noFill/>
            <a:ln>
              <a:solidFill>
                <a:srgbClr val="3E3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83121" y="3337030"/>
            <a:ext cx="5176971" cy="852541"/>
            <a:chOff x="6483121" y="3372821"/>
            <a:chExt cx="5176971" cy="852541"/>
          </a:xfrm>
        </p:grpSpPr>
        <p:sp>
          <p:nvSpPr>
            <p:cNvPr id="9" name="矩形 8"/>
            <p:cNvSpPr/>
            <p:nvPr/>
          </p:nvSpPr>
          <p:spPr>
            <a:xfrm>
              <a:off x="6767436" y="3372821"/>
              <a:ext cx="4892656" cy="852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Roll</a:t>
              </a:r>
              <a:r>
                <a:rPr lang="zh-TW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Market</a:t>
              </a:r>
              <a:r>
                <a:rPr lang="zh-TW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Info</a:t>
              </a:r>
              <a:r>
                <a:rPr lang="zh-TW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Form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TW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可顯示所設定之</a:t>
              </a:r>
              <a:r>
                <a:rPr lang="en-US" altLang="zh-TW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STF</a:t>
              </a:r>
              <a:r>
                <a:rPr lang="zh-TW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市場的</a:t>
              </a:r>
              <a:r>
                <a:rPr lang="en-US" altLang="zh-TW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Roll</a:t>
              </a:r>
              <a:r>
                <a:rPr lang="zh-TW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及其衍生成交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/>
            </a:p>
          </p:txBody>
        </p:sp>
        <p:sp>
          <p:nvSpPr>
            <p:cNvPr id="10" name="等腰三角形 9"/>
            <p:cNvSpPr/>
            <p:nvPr/>
          </p:nvSpPr>
          <p:spPr>
            <a:xfrm rot="5239486">
              <a:off x="6476943" y="3530976"/>
              <a:ext cx="290053" cy="277697"/>
            </a:xfrm>
            <a:prstGeom prst="triangle">
              <a:avLst>
                <a:gd name="adj" fmla="val 3289"/>
              </a:avLst>
            </a:prstGeom>
            <a:noFill/>
            <a:ln>
              <a:solidFill>
                <a:srgbClr val="3E3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83121" y="5048376"/>
            <a:ext cx="5176971" cy="852541"/>
            <a:chOff x="6483121" y="5048376"/>
            <a:chExt cx="5176971" cy="852541"/>
          </a:xfrm>
        </p:grpSpPr>
        <p:sp>
          <p:nvSpPr>
            <p:cNvPr id="11" name="矩形 10"/>
            <p:cNvSpPr/>
            <p:nvPr/>
          </p:nvSpPr>
          <p:spPr>
            <a:xfrm>
              <a:off x="6767436" y="5048376"/>
              <a:ext cx="4892656" cy="8525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TW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Quote Response Info Form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30000"/>
                </a:lnSpc>
              </a:pPr>
              <a:r>
                <a:rPr lang="zh-TW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可以即時顯示所拖曳的選擇權詢價回應訊息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/>
            </a:p>
          </p:txBody>
        </p:sp>
        <p:sp>
          <p:nvSpPr>
            <p:cNvPr id="18" name="等腰三角形 17"/>
            <p:cNvSpPr/>
            <p:nvPr/>
          </p:nvSpPr>
          <p:spPr>
            <a:xfrm rot="5239486">
              <a:off x="6476943" y="5206531"/>
              <a:ext cx="290053" cy="277697"/>
            </a:xfrm>
            <a:prstGeom prst="triangle">
              <a:avLst>
                <a:gd name="adj" fmla="val 3289"/>
              </a:avLst>
            </a:prstGeom>
            <a:noFill/>
            <a:ln>
              <a:solidFill>
                <a:srgbClr val="3E3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市場資訊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4927269" y="671980"/>
            <a:ext cx="2335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information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18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市場成交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765344" y="671980"/>
            <a:ext cx="2681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Market Deal Info Form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8350" y="2476500"/>
            <a:ext cx="3783763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1525" y="2466975"/>
            <a:ext cx="3778431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3123" y="2463800"/>
            <a:ext cx="3976354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/>
          <a:srcRect l="37031" t="7875" r="50016" b="42387"/>
          <a:stretch>
            <a:fillRect/>
          </a:stretch>
        </p:blipFill>
        <p:spPr bwMode="auto">
          <a:xfrm>
            <a:off x="1286471" y="1335314"/>
            <a:ext cx="3546424" cy="462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線單箭頭接點 9"/>
          <p:cNvCxnSpPr/>
          <p:nvPr/>
        </p:nvCxnSpPr>
        <p:spPr>
          <a:xfrm>
            <a:off x="2095500" y="3215640"/>
            <a:ext cx="4238625" cy="84201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Roll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成交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758994" y="671980"/>
            <a:ext cx="2597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Roll Market Info Form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5100" y="1838325"/>
            <a:ext cx="44958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14757\Desktop\0118 Roll.bmp"/>
          <p:cNvPicPr>
            <a:picLocks noChangeAspect="1" noChangeArrowheads="1"/>
          </p:cNvPicPr>
          <p:nvPr/>
        </p:nvPicPr>
        <p:blipFill>
          <a:blip r:embed="rId3" cstate="print"/>
          <a:srcRect r="211" b="61174"/>
          <a:stretch>
            <a:fillRect/>
          </a:stretch>
        </p:blipFill>
        <p:spPr bwMode="auto">
          <a:xfrm>
            <a:off x="3733801" y="1552574"/>
            <a:ext cx="4947384" cy="4264025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3735773" y="2921001"/>
            <a:ext cx="4676774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9329172" y="32476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價差單成交</a:t>
            </a:r>
            <a:endParaRPr lang="zh-TW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4" name="弧形接點 13"/>
          <p:cNvCxnSpPr/>
          <p:nvPr/>
        </p:nvCxnSpPr>
        <p:spPr>
          <a:xfrm>
            <a:off x="8431597" y="3109913"/>
            <a:ext cx="809625" cy="29051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99273" y="5143500"/>
            <a:ext cx="4676774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弧形接點 9"/>
          <p:cNvCxnSpPr>
            <a:stCxn id="7" idx="3"/>
          </p:cNvCxnSpPr>
          <p:nvPr/>
        </p:nvCxnSpPr>
        <p:spPr>
          <a:xfrm>
            <a:off x="8476047" y="5486400"/>
            <a:ext cx="809625" cy="20002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9340472" y="55228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衍生成交</a:t>
            </a:r>
            <a:endParaRPr lang="zh-TW" altLang="en-US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7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1850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詢價回應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492294" y="671980"/>
            <a:ext cx="3156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Quote Response Info Form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8765" y="1816183"/>
            <a:ext cx="53244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8765" y="1792432"/>
            <a:ext cx="53244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34226" y="3136613"/>
            <a:ext cx="15235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9293" y="4651260"/>
            <a:ext cx="203381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dirty="0" smtClean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NATS</a:t>
            </a:r>
            <a:endParaRPr lang="zh-CN" altLang="en-US" sz="36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94975" y="5191211"/>
            <a:ext cx="207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NATS nb receiver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14" name="椭圆 13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477130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NATS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101894" y="671980"/>
            <a:ext cx="2074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NATS nb receiver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1500188"/>
            <a:ext cx="8858506" cy="47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1074" y="1500188"/>
            <a:ext cx="10519131" cy="478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02" y="0"/>
            <a:ext cx="12192000" cy="6858000"/>
          </a:xfrm>
          <a:prstGeom prst="rect">
            <a:avLst/>
          </a:prstGeom>
          <a:solidFill>
            <a:srgbClr val="2B2B2B">
              <a:alpha val="6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15795" y="2860980"/>
            <a:ext cx="7135727" cy="1067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more thing…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文本框 552"/>
          <p:cNvSpPr txBox="1"/>
          <p:nvPr/>
        </p:nvSpPr>
        <p:spPr>
          <a:xfrm>
            <a:off x="55650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PMS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5" name="直接连接符 554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5411" y="1200314"/>
            <a:ext cx="7948519" cy="503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283654" y="2616654"/>
            <a:ext cx="1620000" cy="1620000"/>
          </a:xfrm>
          <a:prstGeom prst="ellipse">
            <a:avLst/>
          </a:prstGeom>
          <a:solidFill>
            <a:srgbClr val="2B2B2B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383099" y="3136613"/>
            <a:ext cx="14258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84379" y="4651260"/>
            <a:ext cx="238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3600" b="1" dirty="0" smtClean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T804</a:t>
            </a:r>
            <a:r>
              <a:rPr lang="zh-TW" altLang="en-US" sz="3600" b="1" dirty="0" smtClean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簡介</a:t>
            </a:r>
            <a:endParaRPr lang="zh-CN" altLang="en-US" sz="36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14823" y="5191211"/>
            <a:ext cx="2162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T804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776000" y="-891000"/>
            <a:ext cx="8776456" cy="8640000"/>
            <a:chOff x="1776000" y="-891000"/>
            <a:chExt cx="8776456" cy="8640000"/>
          </a:xfrm>
        </p:grpSpPr>
        <p:sp>
          <p:nvSpPr>
            <p:cNvPr id="14" name="椭圆 13"/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936000" y="1269000"/>
              <a:ext cx="4320000" cy="432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216000" y="549000"/>
              <a:ext cx="5760000" cy="576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496000" y="-171000"/>
              <a:ext cx="7200000" cy="720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76000" y="-891000"/>
              <a:ext cx="8640000" cy="8640000"/>
            </a:xfrm>
            <a:prstGeom prst="ellipse">
              <a:avLst/>
            </a:prstGeom>
            <a:noFill/>
            <a:ln>
              <a:solidFill>
                <a:schemeClr val="tx1">
                  <a:alpha val="3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976257" y="1779814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55751" y="244859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782049" y="399952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279728" y="435734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082367" y="209316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552813" y="32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15875" y="2576040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680501" y="3427473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882308" y="6081171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2915169" y="5081962"/>
              <a:ext cx="280125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2071499" y="1276134"/>
              <a:ext cx="236722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598886" y="529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8124406" y="255085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3894588" y="1145334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192007" y="1311296"/>
              <a:ext cx="187779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51512" y="4512567"/>
              <a:ext cx="452346" cy="1370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2650286" y="1259613"/>
              <a:ext cx="115695" cy="5117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2638673" y="491420"/>
              <a:ext cx="1866510" cy="237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8240037" y="1335085"/>
              <a:ext cx="894899" cy="549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6552813" y="5787256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10176899" y="3655382"/>
              <a:ext cx="375557" cy="587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等腰三角形 7"/>
          <p:cNvSpPr/>
          <p:nvPr/>
        </p:nvSpPr>
        <p:spPr>
          <a:xfrm flipH="1" flipV="1">
            <a:off x="3038310" y="1228154"/>
            <a:ext cx="2724592" cy="2348786"/>
          </a:xfrm>
          <a:prstGeom prst="triangle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4630595" y="1363135"/>
            <a:ext cx="2724592" cy="2348786"/>
          </a:xfrm>
          <a:prstGeom prst="triangl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1457470" y="1363135"/>
            <a:ext cx="2724592" cy="2348786"/>
          </a:xfrm>
          <a:prstGeom prst="triangl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>
            <a:off x="7758455" y="1363135"/>
            <a:ext cx="2724592" cy="2348786"/>
          </a:xfrm>
          <a:prstGeom prst="triangle">
            <a:avLst/>
          </a:prstGeom>
          <a:blipFill dpi="0" rotWithShape="0">
            <a:blip r:embed="rId5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V="1">
            <a:off x="6202382" y="1228154"/>
            <a:ext cx="2724592" cy="2348786"/>
          </a:xfrm>
          <a:prstGeom prst="triangle">
            <a:avLst/>
          </a:prstGeom>
          <a:blipFill dpi="0" rotWithShape="0">
            <a:blip r:embed="rId6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265294" y="4470125"/>
            <a:ext cx="1441719" cy="17727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指派</a:t>
            </a: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</a:p>
          <a:p>
            <a:pPr algn="ctr">
              <a:lnSpc>
                <a:spcPct val="130000"/>
              </a:lnSpc>
            </a:pPr>
            <a:r>
              <a:rPr lang="zh-TW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Kim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32"/>
          <p:cNvGrpSpPr/>
          <p:nvPr/>
        </p:nvGrpSpPr>
        <p:grpSpPr>
          <a:xfrm>
            <a:off x="3817129" y="4470125"/>
            <a:ext cx="1461041" cy="1652384"/>
            <a:chOff x="3799091" y="4738064"/>
            <a:chExt cx="1461041" cy="1652384"/>
          </a:xfrm>
        </p:grpSpPr>
        <p:sp>
          <p:nvSpPr>
            <p:cNvPr id="22" name="矩形 21"/>
            <p:cNvSpPr/>
            <p:nvPr/>
          </p:nvSpPr>
          <p:spPr>
            <a:xfrm>
              <a:off x="3799091" y="4738064"/>
              <a:ext cx="1461041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TW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撰寫</a:t>
              </a:r>
              <a:r>
                <a:rPr lang="en-US" altLang="zh-TW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SOP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799091" y="5217819"/>
              <a:ext cx="1409523" cy="1172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endParaRPr lang="en-US" altLang="zh-TW" dirty="0" smtClean="0">
                <a:latin typeface="Microsoft YaHei" pitchFamily="34" charset="-122"/>
                <a:ea typeface="Microsoft YaHei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dirty="0" smtClean="0">
                  <a:latin typeface="Microsoft YaHei" pitchFamily="34" charset="-122"/>
                  <a:ea typeface="Microsoft YaHei" pitchFamily="34" charset="-122"/>
                </a:rPr>
                <a:t>負責人</a:t>
              </a:r>
              <a:endParaRPr lang="en-US" altLang="zh-TW" dirty="0" smtClean="0">
                <a:latin typeface="Microsoft YaHei" pitchFamily="34" charset="-122"/>
                <a:ea typeface="Microsoft YaHei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TW" altLang="en-US" dirty="0" smtClean="0">
                  <a:latin typeface="Microsoft YaHei" pitchFamily="34" charset="-122"/>
                  <a:ea typeface="Microsoft YaHei" pitchFamily="34" charset="-122"/>
                </a:rPr>
                <a:t>負責主管</a:t>
              </a:r>
              <a:endParaRPr lang="zh-CN" altLang="en-US" dirty="0"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3" name="组合 33"/>
          <p:cNvGrpSpPr/>
          <p:nvPr/>
        </p:nvGrpSpPr>
        <p:grpSpPr>
          <a:xfrm>
            <a:off x="6160745" y="4470125"/>
            <a:ext cx="1453204" cy="1621240"/>
            <a:chOff x="5678680" y="4798782"/>
            <a:chExt cx="1453204" cy="1621240"/>
          </a:xfrm>
        </p:grpSpPr>
        <p:sp>
          <p:nvSpPr>
            <p:cNvPr id="24" name="矩形 23"/>
            <p:cNvSpPr/>
            <p:nvPr/>
          </p:nvSpPr>
          <p:spPr>
            <a:xfrm>
              <a:off x="5678680" y="4798782"/>
              <a:ext cx="1453204" cy="5724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TW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上傳</a:t>
              </a:r>
              <a:r>
                <a:rPr lang="en-US" altLang="zh-TW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SOP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678680" y="5966565"/>
              <a:ext cx="1409523" cy="453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dirty="0" smtClean="0">
                  <a:latin typeface="Microsoft YaHei" pitchFamily="34" charset="-122"/>
                  <a:ea typeface="Microsoft YaHei" pitchFamily="34" charset="-122"/>
                </a:rPr>
                <a:t>負責主管</a:t>
              </a:r>
              <a:endParaRPr lang="zh-CN" altLang="en-US" dirty="0"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grpSp>
        <p:nvGrpSpPr>
          <p:cNvPr id="4" name="组合 34"/>
          <p:cNvGrpSpPr/>
          <p:nvPr/>
        </p:nvGrpSpPr>
        <p:grpSpPr>
          <a:xfrm>
            <a:off x="8483939" y="4470125"/>
            <a:ext cx="1409523" cy="1584580"/>
            <a:chOff x="7427240" y="4708889"/>
            <a:chExt cx="1409523" cy="1584580"/>
          </a:xfrm>
        </p:grpSpPr>
        <p:sp>
          <p:nvSpPr>
            <p:cNvPr id="26" name="矩形 25"/>
            <p:cNvSpPr/>
            <p:nvPr/>
          </p:nvSpPr>
          <p:spPr>
            <a:xfrm>
              <a:off x="7427240" y="4708889"/>
              <a:ext cx="1409523" cy="525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TW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審查</a:t>
              </a:r>
              <a:r>
                <a:rPr lang="en-US" altLang="zh-TW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OK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427240" y="5840460"/>
              <a:ext cx="1409523" cy="453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2000" dirty="0" smtClean="0">
                  <a:latin typeface="Microsoft YaHei" pitchFamily="34" charset="-122"/>
                  <a:ea typeface="Microsoft YaHei" pitchFamily="34" charset="-122"/>
                </a:rPr>
                <a:t>Kim</a:t>
              </a:r>
              <a:endParaRPr lang="zh-CN" altLang="en-US" sz="2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10695169" y="5255324"/>
            <a:ext cx="830948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結案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741877" y="4138553"/>
            <a:ext cx="1072801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185030" y="172676"/>
            <a:ext cx="1894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向右箭號 38"/>
          <p:cNvSpPr/>
          <p:nvPr/>
        </p:nvSpPr>
        <p:spPr>
          <a:xfrm>
            <a:off x="2778126" y="5460999"/>
            <a:ext cx="878186" cy="220363"/>
          </a:xfrm>
          <a:prstGeom prst="rightArrow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7" name="Picture 3" descr="D:\MySpace\PU\新增資料夾\email-open-51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62275" y="4975225"/>
            <a:ext cx="419100" cy="419100"/>
          </a:xfrm>
          <a:prstGeom prst="rect">
            <a:avLst/>
          </a:prstGeom>
          <a:noFill/>
        </p:spPr>
      </p:pic>
      <p:pic>
        <p:nvPicPr>
          <p:cNvPr id="1028" name="Picture 4" descr="D:\MySpace\PU\新增資料夾\fil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94338" y="5000626"/>
            <a:ext cx="433387" cy="433387"/>
          </a:xfrm>
          <a:prstGeom prst="rect">
            <a:avLst/>
          </a:prstGeom>
          <a:noFill/>
        </p:spPr>
      </p:pic>
      <p:sp>
        <p:nvSpPr>
          <p:cNvPr id="40" name="向右箭號 39"/>
          <p:cNvSpPr/>
          <p:nvPr/>
        </p:nvSpPr>
        <p:spPr>
          <a:xfrm>
            <a:off x="5397500" y="5480049"/>
            <a:ext cx="741662" cy="220363"/>
          </a:xfrm>
          <a:prstGeom prst="rightArrow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向右箭號 40"/>
          <p:cNvSpPr/>
          <p:nvPr/>
        </p:nvSpPr>
        <p:spPr>
          <a:xfrm>
            <a:off x="7727950" y="5480049"/>
            <a:ext cx="741662" cy="220363"/>
          </a:xfrm>
          <a:prstGeom prst="rightArrow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9" name="Picture 5" descr="D:\MySpace\PU\新增資料夾\images (1)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61300" y="5099050"/>
            <a:ext cx="385763" cy="385763"/>
          </a:xfrm>
          <a:prstGeom prst="rect">
            <a:avLst/>
          </a:prstGeom>
          <a:noFill/>
        </p:spPr>
      </p:pic>
      <p:sp>
        <p:nvSpPr>
          <p:cNvPr id="42" name="向右箭號 41"/>
          <p:cNvSpPr/>
          <p:nvPr/>
        </p:nvSpPr>
        <p:spPr>
          <a:xfrm>
            <a:off x="10145969" y="5460999"/>
            <a:ext cx="508000" cy="220363"/>
          </a:xfrm>
          <a:prstGeom prst="rightArrow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3798633" y="4468624"/>
            <a:ext cx="1441719" cy="17727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撰寫</a:t>
            </a: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</a:p>
          <a:p>
            <a:pPr algn="just">
              <a:lnSpc>
                <a:spcPct val="130000"/>
              </a:lnSpc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TW" altLang="en-US" dirty="0" smtClean="0">
                <a:latin typeface="Microsoft YaHei" pitchFamily="34" charset="-122"/>
                <a:ea typeface="Microsoft YaHei" pitchFamily="34" charset="-122"/>
              </a:rPr>
              <a:t>負責人</a:t>
            </a:r>
            <a:endParaRPr lang="en-US" altLang="zh-TW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TW" altLang="en-US" dirty="0" smtClean="0">
                <a:latin typeface="Microsoft YaHei" pitchFamily="34" charset="-122"/>
                <a:ea typeface="Microsoft YaHei" pitchFamily="34" charset="-122"/>
              </a:rPr>
              <a:t>負責主管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14283" y="4467123"/>
            <a:ext cx="1441719" cy="17727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上傳</a:t>
            </a:r>
            <a:r>
              <a:rPr lang="en-US" altLang="zh-TW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SOP</a:t>
            </a:r>
          </a:p>
          <a:p>
            <a:pPr algn="just">
              <a:lnSpc>
                <a:spcPct val="130000"/>
              </a:lnSpc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TW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TW" altLang="en-US" dirty="0" smtClean="0">
                <a:latin typeface="Microsoft YaHei" pitchFamily="34" charset="-122"/>
                <a:ea typeface="Microsoft YaHei" pitchFamily="34" charset="-122"/>
              </a:rPr>
              <a:t>負責主管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542405" y="4477677"/>
            <a:ext cx="1441719" cy="177279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審查ＯＫ</a:t>
            </a:r>
            <a:endParaRPr lang="en-US" altLang="zh-TW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TW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TW" sz="2400" dirty="0" smtClean="0">
                <a:latin typeface="Microsoft YaHei" pitchFamily="34" charset="-122"/>
                <a:ea typeface="Microsoft YaHei" pitchFamily="34" charset="-122"/>
              </a:rPr>
              <a:t>Kim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9" grpId="0" animBg="1"/>
      <p:bldP spid="40" grpId="0" animBg="1"/>
      <p:bldP spid="41" grpId="0" animBg="1"/>
      <p:bldP spid="42" grpId="0" animBg="1"/>
      <p:bldP spid="43" grpId="0" animBg="1"/>
      <p:bldP spid="46" grpId="0" animBg="1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349" b="13077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208329" cy="6874329"/>
          </a:xfrm>
          <a:prstGeom prst="rect">
            <a:avLst/>
          </a:prstGeom>
          <a:solidFill>
            <a:srgbClr val="2B2B2B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62300" y="1657350"/>
            <a:ext cx="5867400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115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80870" y="2976012"/>
            <a:ext cx="263026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謝謝大家</a:t>
            </a:r>
          </a:p>
        </p:txBody>
      </p:sp>
      <p:cxnSp>
        <p:nvCxnSpPr>
          <p:cNvPr id="9" name="直接连接符 8"/>
          <p:cNvCxnSpPr>
            <a:endCxn id="7" idx="1"/>
          </p:cNvCxnSpPr>
          <p:nvPr/>
        </p:nvCxnSpPr>
        <p:spPr>
          <a:xfrm flipV="1">
            <a:off x="19050" y="3391511"/>
            <a:ext cx="4761820" cy="146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411131" y="3383309"/>
            <a:ext cx="47808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388230" y="172676"/>
            <a:ext cx="1821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資訊源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364165" y="671980"/>
            <a:ext cx="1558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Data source.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9" name="Picture 2" descr="C:\Users\14757\Desktop\computer-icon-downloads-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61716" y="1887111"/>
            <a:ext cx="1224359" cy="723383"/>
          </a:xfrm>
          <a:prstGeom prst="rect">
            <a:avLst/>
          </a:prstGeom>
          <a:noFill/>
        </p:spPr>
      </p:pic>
      <p:pic>
        <p:nvPicPr>
          <p:cNvPr id="10" name="Picture 3" descr="C:\Users\14757\Desktop\database-noun-1750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55405" y="3251831"/>
            <a:ext cx="1155080" cy="1118352"/>
          </a:xfrm>
          <a:prstGeom prst="rect">
            <a:avLst/>
          </a:prstGeom>
          <a:noFill/>
        </p:spPr>
      </p:pic>
      <p:pic>
        <p:nvPicPr>
          <p:cNvPr id="13" name="Picture 2" descr="C:\Users\14757\Desktop\computer-icon-downloads-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61716" y="3517771"/>
            <a:ext cx="1224359" cy="723383"/>
          </a:xfrm>
          <a:prstGeom prst="rect">
            <a:avLst/>
          </a:prstGeom>
          <a:noFill/>
        </p:spPr>
      </p:pic>
      <p:pic>
        <p:nvPicPr>
          <p:cNvPr id="14" name="Picture 2" descr="C:\Users\14757\Desktop\computer-icon-downloads-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61716" y="5224631"/>
            <a:ext cx="1224359" cy="723383"/>
          </a:xfrm>
          <a:prstGeom prst="rect">
            <a:avLst/>
          </a:prstGeom>
          <a:noFill/>
        </p:spPr>
      </p:pic>
      <p:sp>
        <p:nvSpPr>
          <p:cNvPr id="22" name="文字方塊 21"/>
          <p:cNvSpPr txBox="1"/>
          <p:nvPr/>
        </p:nvSpPr>
        <p:spPr>
          <a:xfrm>
            <a:off x="7230628" y="2882499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NATS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065874" y="4384214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10.220.9.145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>
            <a:off x="2163828" y="3895134"/>
            <a:ext cx="1474722" cy="615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8271510" y="3869055"/>
            <a:ext cx="1524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8270875" y="2362200"/>
            <a:ext cx="1292225" cy="135890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8274050" y="4006850"/>
            <a:ext cx="1352550" cy="1320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5642610" y="3888105"/>
            <a:ext cx="112966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MySpace\PU\新增資料夾\fi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2524125"/>
            <a:ext cx="395288" cy="395288"/>
          </a:xfrm>
          <a:prstGeom prst="rect">
            <a:avLst/>
          </a:prstGeom>
          <a:noFill/>
        </p:spPr>
      </p:pic>
      <p:pic>
        <p:nvPicPr>
          <p:cNvPr id="80" name="Picture 2" descr="D:\MySpace\PU\新增資料夾\fi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6050" y="4219575"/>
            <a:ext cx="395288" cy="395288"/>
          </a:xfrm>
          <a:prstGeom prst="rect">
            <a:avLst/>
          </a:prstGeom>
          <a:noFill/>
        </p:spPr>
      </p:pic>
      <p:pic>
        <p:nvPicPr>
          <p:cNvPr id="81" name="Picture 2" descr="D:\MySpace\PU\新增資料夾\fi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5575" y="3467100"/>
            <a:ext cx="395288" cy="395288"/>
          </a:xfrm>
          <a:prstGeom prst="rect">
            <a:avLst/>
          </a:prstGeom>
          <a:noFill/>
        </p:spPr>
      </p:pic>
      <p:pic>
        <p:nvPicPr>
          <p:cNvPr id="2" name="Picture 2" descr="D:\MySpace\PU\新增資料夾\下載 (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1675" y="1638300"/>
            <a:ext cx="845699" cy="928688"/>
          </a:xfrm>
          <a:prstGeom prst="rect">
            <a:avLst/>
          </a:prstGeom>
          <a:noFill/>
        </p:spPr>
      </p:pic>
      <p:pic>
        <p:nvPicPr>
          <p:cNvPr id="37" name="Picture 2" descr="D:\MySpace\PU\新增資料夾\下載 (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1675" y="5295900"/>
            <a:ext cx="845699" cy="928688"/>
          </a:xfrm>
          <a:prstGeom prst="rect">
            <a:avLst/>
          </a:prstGeom>
          <a:noFill/>
        </p:spPr>
      </p:pic>
      <p:pic>
        <p:nvPicPr>
          <p:cNvPr id="38" name="Picture 2" descr="D:\MySpace\PU\新增資料夾\下載 (1)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1675" y="3486150"/>
            <a:ext cx="845699" cy="928688"/>
          </a:xfrm>
          <a:prstGeom prst="rect">
            <a:avLst/>
          </a:prstGeom>
          <a:noFill/>
        </p:spPr>
      </p:pic>
      <p:sp>
        <p:nvSpPr>
          <p:cNvPr id="39" name="文字方塊 38"/>
          <p:cNvSpPr txBox="1"/>
          <p:nvPr/>
        </p:nvSpPr>
        <p:spPr>
          <a:xfrm>
            <a:off x="829887" y="1152052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iPush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10.220.9.19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26517" y="2980852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Reuters</a:t>
            </a: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10.229.103.1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35333" y="4790602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Pats(Not yet)</a:t>
            </a:r>
          </a:p>
          <a:p>
            <a:pPr algn="ctr"/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xxx.xxx.xxx.xxx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1027" name="Picture 3" descr="D:\MySpace\PU\新增資料夾\classic-window-51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00500" y="3219450"/>
            <a:ext cx="1276350" cy="1276350"/>
          </a:xfrm>
          <a:prstGeom prst="rect">
            <a:avLst/>
          </a:prstGeom>
          <a:noFill/>
        </p:spPr>
      </p:pic>
      <p:sp>
        <p:nvSpPr>
          <p:cNvPr id="45" name="文字方塊 44"/>
          <p:cNvSpPr txBox="1"/>
          <p:nvPr/>
        </p:nvSpPr>
        <p:spPr>
          <a:xfrm>
            <a:off x="3962400" y="3095625"/>
            <a:ext cx="1394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Microsoft YaHei" pitchFamily="34" charset="-122"/>
                <a:ea typeface="Microsoft YaHei" pitchFamily="34" charset="-122"/>
              </a:rPr>
              <a:t>TWMMS907</a:t>
            </a:r>
            <a:endParaRPr lang="zh-TW" altLang="en-US" sz="1600" dirty="0"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3510132" y="1964624"/>
            <a:ext cx="5050971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5001959" y="1609928"/>
            <a:ext cx="219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ExchID.DBPid.MainType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2186065" y="2422661"/>
            <a:ext cx="1452485" cy="128157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2175792" y="4107996"/>
            <a:ext cx="1476984" cy="124597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619215" y="172676"/>
            <a:ext cx="291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下單架構（一）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83165" y="671980"/>
            <a:ext cx="225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Order architecture.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10" name="Picture 3" descr="C:\Users\14757\Desktop\database-noun-1750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5351" y="2686658"/>
            <a:ext cx="1155080" cy="1118352"/>
          </a:xfrm>
          <a:prstGeom prst="rect">
            <a:avLst/>
          </a:prstGeom>
          <a:noFill/>
        </p:spPr>
      </p:pic>
      <p:pic>
        <p:nvPicPr>
          <p:cNvPr id="12" name="Picture 4" descr="C:\Users\14757\Desktop\下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47653" y="2503475"/>
            <a:ext cx="1224136" cy="1224136"/>
          </a:xfrm>
          <a:prstGeom prst="rect">
            <a:avLst/>
          </a:prstGeom>
          <a:noFill/>
        </p:spPr>
      </p:pic>
      <p:pic>
        <p:nvPicPr>
          <p:cNvPr id="21" name="Picture 5" descr="C:\Users\14757\Desktop\imag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5982" y="2346846"/>
            <a:ext cx="1260648" cy="1260648"/>
          </a:xfrm>
          <a:prstGeom prst="rect">
            <a:avLst/>
          </a:prstGeom>
          <a:noFill/>
        </p:spPr>
      </p:pic>
      <p:sp>
        <p:nvSpPr>
          <p:cNvPr id="22" name="文字方塊 21"/>
          <p:cNvSpPr txBox="1"/>
          <p:nvPr/>
        </p:nvSpPr>
        <p:spPr>
          <a:xfrm>
            <a:off x="3748674" y="2335432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NATS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527714" y="3819041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10.220.9.145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128582" y="2292772"/>
            <a:ext cx="159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Order Server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880562" y="3570982"/>
            <a:ext cx="81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TWSE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1026" name="Picture 2" descr="D:\MySpace\PU\新增資料夾\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50544" y="2731080"/>
            <a:ext cx="395288" cy="395288"/>
          </a:xfrm>
          <a:prstGeom prst="rect">
            <a:avLst/>
          </a:prstGeom>
          <a:noFill/>
        </p:spPr>
      </p:pic>
      <p:grpSp>
        <p:nvGrpSpPr>
          <p:cNvPr id="50" name="群組 49"/>
          <p:cNvGrpSpPr/>
          <p:nvPr/>
        </p:nvGrpSpPr>
        <p:grpSpPr>
          <a:xfrm>
            <a:off x="962538" y="2788622"/>
            <a:ext cx="1224359" cy="973044"/>
            <a:chOff x="790521" y="1765563"/>
            <a:chExt cx="1224359" cy="973044"/>
          </a:xfrm>
        </p:grpSpPr>
        <p:pic>
          <p:nvPicPr>
            <p:cNvPr id="9" name="Picture 2" descr="C:\Users\14757\Desktop\computer-icon-downloads-19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0521" y="2015224"/>
              <a:ext cx="1224359" cy="723383"/>
            </a:xfrm>
            <a:prstGeom prst="rect">
              <a:avLst/>
            </a:prstGeom>
            <a:noFill/>
          </p:spPr>
        </p:pic>
        <p:sp>
          <p:nvSpPr>
            <p:cNvPr id="37" name="文字方塊 36"/>
            <p:cNvSpPr txBox="1"/>
            <p:nvPr/>
          </p:nvSpPr>
          <p:spPr>
            <a:xfrm>
              <a:off x="1051322" y="1765563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>
                  <a:latin typeface="Microsoft YaHei" pitchFamily="34" charset="-122"/>
                  <a:ea typeface="Microsoft YaHei" pitchFamily="34" charset="-122"/>
                </a:rPr>
                <a:t>T804</a:t>
              </a:r>
              <a:endParaRPr lang="zh-TW" altLang="en-US" dirty="0">
                <a:latin typeface="Microsoft YaHei" pitchFamily="34" charset="-122"/>
                <a:ea typeface="Microsoft YaHei" pitchFamily="34" charset="-122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5551417" y="2455869"/>
            <a:ext cx="196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Order Server AP</a:t>
            </a:r>
          </a:p>
        </p:txBody>
      </p:sp>
      <p:pic>
        <p:nvPicPr>
          <p:cNvPr id="2" name="Picture 2" descr="D:\MySpace\PU\新增資料夾\cm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01372" y="2691432"/>
            <a:ext cx="1114664" cy="1114664"/>
          </a:xfrm>
          <a:prstGeom prst="rect">
            <a:avLst/>
          </a:prstGeom>
          <a:noFill/>
        </p:spPr>
      </p:pic>
      <p:cxnSp>
        <p:nvCxnSpPr>
          <p:cNvPr id="65" name="直線單箭頭接點 64"/>
          <p:cNvCxnSpPr/>
          <p:nvPr/>
        </p:nvCxnSpPr>
        <p:spPr>
          <a:xfrm>
            <a:off x="9669101" y="3195873"/>
            <a:ext cx="950614" cy="0"/>
          </a:xfrm>
          <a:prstGeom prst="straightConnector1">
            <a:avLst/>
          </a:prstGeom>
          <a:ln w="38100">
            <a:solidFill>
              <a:srgbClr val="25252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>
            <a:off x="7259370" y="3194364"/>
            <a:ext cx="950614" cy="0"/>
          </a:xfrm>
          <a:prstGeom prst="straightConnector1">
            <a:avLst/>
          </a:prstGeom>
          <a:ln w="38100">
            <a:solidFill>
              <a:srgbClr val="25252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4760614" y="3194359"/>
            <a:ext cx="950614" cy="0"/>
          </a:xfrm>
          <a:prstGeom prst="straightConnector1">
            <a:avLst/>
          </a:prstGeom>
          <a:ln w="38100">
            <a:solidFill>
              <a:srgbClr val="25252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2406713" y="3194363"/>
            <a:ext cx="950614" cy="0"/>
          </a:xfrm>
          <a:prstGeom prst="straightConnector1">
            <a:avLst/>
          </a:prstGeom>
          <a:ln w="38100">
            <a:solidFill>
              <a:srgbClr val="25252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30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619215" y="172676"/>
            <a:ext cx="291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下單架構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83165" y="671980"/>
            <a:ext cx="225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Order architecture.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graphicFrame>
        <p:nvGraphicFramePr>
          <p:cNvPr id="63" name="表格 62"/>
          <p:cNvGraphicFramePr>
            <a:graphicFrameLocks noGrp="1"/>
          </p:cNvGraphicFramePr>
          <p:nvPr/>
        </p:nvGraphicFramePr>
        <p:xfrm>
          <a:off x="1047750" y="1738539"/>
          <a:ext cx="10058399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405"/>
                <a:gridCol w="3250496"/>
                <a:gridCol w="1490704"/>
                <a:gridCol w="2202794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</a:rPr>
                        <a:t>Order</a:t>
                      </a:r>
                      <a:r>
                        <a:rPr lang="en-US" altLang="zh-TW" baseline="0" dirty="0" smtClean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</a:rPr>
                        <a:t> Channel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</a:rPr>
                        <a:t>Address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</a:rPr>
                        <a:t>Order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Microsoft YaHei" pitchFamily="34" charset="-122"/>
                          <a:ea typeface="Microsoft YaHei" pitchFamily="34" charset="-122"/>
                        </a:rPr>
                        <a:t>Report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err="1" smtClean="0">
                          <a:latin typeface="Microsoft YaHei" pitchFamily="34" charset="-122"/>
                          <a:ea typeface="Microsoft YaHei" pitchFamily="34" charset="-122"/>
                        </a:rPr>
                        <a:t>KLink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10.220.9.144</a:t>
                      </a:r>
                      <a:r>
                        <a:rPr lang="zh-TW" altLang="en-US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 </a:t>
                      </a:r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(</a:t>
                      </a:r>
                      <a:r>
                        <a:rPr lang="zh-TW" altLang="en-US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日</a:t>
                      </a:r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)</a:t>
                      </a:r>
                    </a:p>
                    <a:p>
                      <a:pPr algn="ctr"/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10.215.4.35</a:t>
                      </a:r>
                      <a:r>
                        <a:rPr lang="zh-TW" altLang="en-US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 </a:t>
                      </a:r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(</a:t>
                      </a:r>
                      <a:r>
                        <a:rPr lang="zh-TW" altLang="en-US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夜</a:t>
                      </a:r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)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xTrade2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10.215.4.9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ATS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10.228.220.73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err="1" smtClean="0">
                          <a:latin typeface="Microsoft YaHei" pitchFamily="34" charset="-122"/>
                          <a:ea typeface="Microsoft YaHei" pitchFamily="34" charset="-122"/>
                        </a:rPr>
                        <a:t>PMF_Speedy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10.204.6.103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err="1" smtClean="0">
                          <a:latin typeface="Microsoft YaHei" pitchFamily="34" charset="-122"/>
                          <a:ea typeface="Microsoft YaHei" pitchFamily="34" charset="-122"/>
                        </a:rPr>
                        <a:t>SPTrader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10.220.9.145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JPMorgan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10.209.9.121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KGI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Not yet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MRS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10.216.8.106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 smtClean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err="1" smtClean="0">
                          <a:latin typeface="Microsoft YaHei" pitchFamily="34" charset="-122"/>
                          <a:ea typeface="Microsoft YaHei" pitchFamily="34" charset="-122"/>
                        </a:rPr>
                        <a:t>TWOne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10.220.9.145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 smtClean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</a:rPr>
                        <a:t>　</a:t>
                      </a: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PTST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10.220.9.145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 smtClean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" name="表格 64"/>
          <p:cNvGraphicFramePr>
            <a:graphicFrameLocks noGrp="1"/>
          </p:cNvGraphicFramePr>
          <p:nvPr/>
        </p:nvGraphicFramePr>
        <p:xfrm>
          <a:off x="1051561" y="1729740"/>
          <a:ext cx="10050780" cy="365760"/>
        </p:xfrm>
        <a:graphic>
          <a:graphicData uri="http://schemas.openxmlformats.org/drawingml/2006/table">
            <a:tbl>
              <a:tblPr/>
              <a:tblGrid>
                <a:gridCol w="10050780"/>
              </a:tblGrid>
              <a:tr h="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mpd="sng">
                      <a:solidFill>
                        <a:schemeClr val="tx1"/>
                      </a:solidFill>
                      <a:prstDash val="soli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66" name="表格 65"/>
          <p:cNvGraphicFramePr>
            <a:graphicFrameLocks noGrp="1"/>
          </p:cNvGraphicFramePr>
          <p:nvPr/>
        </p:nvGraphicFramePr>
        <p:xfrm>
          <a:off x="1036321" y="5715000"/>
          <a:ext cx="10050780" cy="365760"/>
        </p:xfrm>
        <a:graphic>
          <a:graphicData uri="http://schemas.openxmlformats.org/drawingml/2006/table">
            <a:tbl>
              <a:tblPr/>
              <a:tblGrid>
                <a:gridCol w="10050780"/>
              </a:tblGrid>
              <a:tr h="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619215" y="172676"/>
            <a:ext cx="291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下單架構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83165" y="671980"/>
            <a:ext cx="225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Order architecture.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9" name="Picture 2" descr="C:\Users\14757\Desktop\computer-icon-downloads-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216" y="2178186"/>
            <a:ext cx="1224359" cy="723383"/>
          </a:xfrm>
          <a:prstGeom prst="rect">
            <a:avLst/>
          </a:prstGeom>
          <a:noFill/>
        </p:spPr>
      </p:pic>
      <p:pic>
        <p:nvPicPr>
          <p:cNvPr id="10" name="Picture 3" descr="C:\Users\14757\Desktop\database-noun-1750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005" y="3356606"/>
            <a:ext cx="1155080" cy="1118352"/>
          </a:xfrm>
          <a:prstGeom prst="rect">
            <a:avLst/>
          </a:prstGeom>
          <a:noFill/>
        </p:spPr>
      </p:pic>
      <p:pic>
        <p:nvPicPr>
          <p:cNvPr id="12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4401" y="1580012"/>
            <a:ext cx="1224136" cy="1224136"/>
          </a:xfrm>
          <a:prstGeom prst="rect">
            <a:avLst/>
          </a:prstGeom>
          <a:noFill/>
        </p:spPr>
      </p:pic>
      <p:pic>
        <p:nvPicPr>
          <p:cNvPr id="13" name="Picture 2" descr="C:\Users\14757\Desktop\computer-icon-downloads-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216" y="3618346"/>
            <a:ext cx="1224359" cy="723383"/>
          </a:xfrm>
          <a:prstGeom prst="rect">
            <a:avLst/>
          </a:prstGeom>
          <a:noFill/>
        </p:spPr>
      </p:pic>
      <p:pic>
        <p:nvPicPr>
          <p:cNvPr id="14" name="Picture 2" descr="C:\Users\14757\Desktop\computer-icon-downloads-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216" y="5058506"/>
            <a:ext cx="1224359" cy="723383"/>
          </a:xfrm>
          <a:prstGeom prst="rect">
            <a:avLst/>
          </a:prstGeom>
          <a:noFill/>
        </p:spPr>
      </p:pic>
      <p:pic>
        <p:nvPicPr>
          <p:cNvPr id="15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10027" y="3343828"/>
            <a:ext cx="1224136" cy="1224136"/>
          </a:xfrm>
          <a:prstGeom prst="rect">
            <a:avLst/>
          </a:prstGeom>
          <a:noFill/>
        </p:spPr>
      </p:pic>
      <p:pic>
        <p:nvPicPr>
          <p:cNvPr id="17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1909" y="5134643"/>
            <a:ext cx="1224136" cy="1224136"/>
          </a:xfrm>
          <a:prstGeom prst="rect">
            <a:avLst/>
          </a:prstGeom>
          <a:noFill/>
        </p:spPr>
      </p:pic>
      <p:pic>
        <p:nvPicPr>
          <p:cNvPr id="18" name="Picture 5" descr="C:\Users\14757\Desktop\imag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49568" y="3072912"/>
            <a:ext cx="1260648" cy="1260648"/>
          </a:xfrm>
          <a:prstGeom prst="rect">
            <a:avLst/>
          </a:prstGeom>
          <a:noFill/>
        </p:spPr>
      </p:pic>
      <p:pic>
        <p:nvPicPr>
          <p:cNvPr id="20" name="Picture 5" descr="C:\Users\14757\Desktop\imag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38159" y="4899355"/>
            <a:ext cx="1260648" cy="1260648"/>
          </a:xfrm>
          <a:prstGeom prst="rect">
            <a:avLst/>
          </a:prstGeom>
          <a:noFill/>
        </p:spPr>
      </p:pic>
      <p:pic>
        <p:nvPicPr>
          <p:cNvPr id="21" name="Picture 5" descr="C:\Users\14757\Desktop\imag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29768" y="1332850"/>
            <a:ext cx="1260648" cy="1260648"/>
          </a:xfrm>
          <a:prstGeom prst="rect">
            <a:avLst/>
          </a:prstGeom>
          <a:noFill/>
        </p:spPr>
      </p:pic>
      <p:sp>
        <p:nvSpPr>
          <p:cNvPr id="22" name="文字方塊 21"/>
          <p:cNvSpPr txBox="1"/>
          <p:nvPr/>
        </p:nvSpPr>
        <p:spPr>
          <a:xfrm>
            <a:off x="3522328" y="2987274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NATS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19474" y="4488989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10.220.9.145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552821" y="108195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xTrade2</a:t>
            </a: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10.215.4.9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351076" y="2812338"/>
            <a:ext cx="15648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KLink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10.220.9.144(</a:t>
            </a:r>
            <a:r>
              <a:rPr lang="zh-TW" altLang="en-US" sz="1400" dirty="0" smtClean="0">
                <a:latin typeface="Microsoft YaHei" pitchFamily="34" charset="-122"/>
                <a:ea typeface="Microsoft YaHei" pitchFamily="34" charset="-122"/>
              </a:rPr>
              <a:t>日</a:t>
            </a:r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)</a:t>
            </a: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10.215.4.35(</a:t>
            </a:r>
            <a:r>
              <a:rPr lang="zh-TW" altLang="en-US" sz="1400" dirty="0" smtClean="0">
                <a:latin typeface="Microsoft YaHei" pitchFamily="34" charset="-122"/>
                <a:ea typeface="Microsoft YaHei" pitchFamily="34" charset="-122"/>
              </a:rPr>
              <a:t>夜</a:t>
            </a:r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)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12038" y="4774603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PMF</a:t>
            </a: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10.204.6.103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0914623" y="2556986"/>
            <a:ext cx="67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TWSE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10928690" y="4277303"/>
            <a:ext cx="763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TAIFEX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839487" y="61037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1400" dirty="0" smtClean="0">
                <a:latin typeface="Microsoft YaHei" pitchFamily="34" charset="-122"/>
                <a:ea typeface="Microsoft YaHei" pitchFamily="34" charset="-122"/>
              </a:rPr>
              <a:t>元大期貨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2249565" y="2593086"/>
            <a:ext cx="1014335" cy="13312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2204367" y="4222750"/>
            <a:ext cx="1072233" cy="125085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4661185" y="4067930"/>
            <a:ext cx="132397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4660550" y="2612571"/>
            <a:ext cx="1407741" cy="133280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663725" y="4231125"/>
            <a:ext cx="1443541" cy="140965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 flipV="1">
            <a:off x="9868642" y="2303409"/>
            <a:ext cx="709408" cy="1277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MySpace\PU\新增資料夾\fi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32025" y="1834779"/>
            <a:ext cx="395288" cy="395288"/>
          </a:xfrm>
          <a:prstGeom prst="rect">
            <a:avLst/>
          </a:prstGeom>
          <a:noFill/>
        </p:spPr>
      </p:pic>
      <p:sp>
        <p:nvSpPr>
          <p:cNvPr id="37" name="文字方塊 36"/>
          <p:cNvSpPr txBox="1"/>
          <p:nvPr/>
        </p:nvSpPr>
        <p:spPr>
          <a:xfrm>
            <a:off x="1169017" y="192852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T804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64688" y="336568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T804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165059" y="480779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T804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56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024" y="1661158"/>
            <a:ext cx="1224136" cy="1224136"/>
          </a:xfrm>
          <a:prstGeom prst="rect">
            <a:avLst/>
          </a:prstGeom>
          <a:noFill/>
        </p:spPr>
      </p:pic>
      <p:pic>
        <p:nvPicPr>
          <p:cNvPr id="57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3650" y="3424974"/>
            <a:ext cx="1224136" cy="1224136"/>
          </a:xfrm>
          <a:prstGeom prst="rect">
            <a:avLst/>
          </a:prstGeom>
          <a:noFill/>
        </p:spPr>
      </p:pic>
      <p:pic>
        <p:nvPicPr>
          <p:cNvPr id="58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75532" y="5215789"/>
            <a:ext cx="1224136" cy="1224136"/>
          </a:xfrm>
          <a:prstGeom prst="rect">
            <a:avLst/>
          </a:prstGeom>
          <a:noFill/>
        </p:spPr>
      </p:pic>
      <p:sp>
        <p:nvSpPr>
          <p:cNvPr id="59" name="文字方塊 58"/>
          <p:cNvSpPr txBox="1"/>
          <p:nvPr/>
        </p:nvSpPr>
        <p:spPr>
          <a:xfrm>
            <a:off x="5942533" y="1163102"/>
            <a:ext cx="178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xTrade2 </a:t>
            </a:r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OrdServer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10.215.8.26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6099441" y="3064934"/>
            <a:ext cx="1575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KLink</a:t>
            </a:r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OrdServer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10.215.8.26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6151399" y="4855749"/>
            <a:ext cx="1495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PMF </a:t>
            </a:r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OrdServer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10.220.9.25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83" name="直線單箭頭接點 82"/>
          <p:cNvCxnSpPr/>
          <p:nvPr/>
        </p:nvCxnSpPr>
        <p:spPr>
          <a:xfrm>
            <a:off x="7728858" y="3982283"/>
            <a:ext cx="65003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>
            <a:off x="7740733" y="5868108"/>
            <a:ext cx="63815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 flipV="1">
            <a:off x="7669481" y="2217808"/>
            <a:ext cx="709408" cy="1277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D:\MySpace\PU\新增資料夾\fi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32864" y="1749178"/>
            <a:ext cx="395288" cy="395288"/>
          </a:xfrm>
          <a:prstGeom prst="rect">
            <a:avLst/>
          </a:prstGeom>
          <a:noFill/>
        </p:spPr>
      </p:pic>
      <p:pic>
        <p:nvPicPr>
          <p:cNvPr id="87" name="Picture 2" descr="D:\MySpace\PU\新增資料夾\fi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66264" y="5406653"/>
            <a:ext cx="395288" cy="395288"/>
          </a:xfrm>
          <a:prstGeom prst="rect">
            <a:avLst/>
          </a:prstGeom>
          <a:noFill/>
        </p:spPr>
      </p:pic>
      <p:pic>
        <p:nvPicPr>
          <p:cNvPr id="88" name="Picture 2" descr="D:\MySpace\PU\新增資料夾\fi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63664" y="3511303"/>
            <a:ext cx="395288" cy="395288"/>
          </a:xfrm>
          <a:prstGeom prst="rect">
            <a:avLst/>
          </a:prstGeom>
          <a:noFill/>
        </p:spPr>
      </p:pic>
      <p:cxnSp>
        <p:nvCxnSpPr>
          <p:cNvPr id="92" name="直線單箭頭接點 91"/>
          <p:cNvCxnSpPr/>
          <p:nvPr/>
        </p:nvCxnSpPr>
        <p:spPr>
          <a:xfrm flipV="1">
            <a:off x="9868642" y="4075059"/>
            <a:ext cx="709408" cy="1277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2" descr="D:\MySpace\PU\新增資料夾\fi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32025" y="3606429"/>
            <a:ext cx="395288" cy="395288"/>
          </a:xfrm>
          <a:prstGeom prst="rect">
            <a:avLst/>
          </a:prstGeom>
          <a:noFill/>
        </p:spPr>
      </p:pic>
      <p:cxnSp>
        <p:nvCxnSpPr>
          <p:cNvPr id="94" name="直線單箭頭接點 93"/>
          <p:cNvCxnSpPr/>
          <p:nvPr/>
        </p:nvCxnSpPr>
        <p:spPr>
          <a:xfrm flipV="1">
            <a:off x="9868642" y="5884809"/>
            <a:ext cx="709408" cy="1277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2" descr="D:\MySpace\PU\新增資料夾\fi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32025" y="5416179"/>
            <a:ext cx="395288" cy="395288"/>
          </a:xfrm>
          <a:prstGeom prst="rect">
            <a:avLst/>
          </a:prstGeom>
          <a:noFill/>
        </p:spPr>
      </p:pic>
      <p:cxnSp>
        <p:nvCxnSpPr>
          <p:cNvPr id="54" name="直線單箭頭接點 53"/>
          <p:cNvCxnSpPr/>
          <p:nvPr/>
        </p:nvCxnSpPr>
        <p:spPr>
          <a:xfrm>
            <a:off x="2197100" y="4061580"/>
            <a:ext cx="108931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619215" y="172676"/>
            <a:ext cx="2913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下單架構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983165" y="671980"/>
            <a:ext cx="2258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Microsoft YaHei" pitchFamily="34" charset="-122"/>
                <a:ea typeface="Microsoft YaHei" pitchFamily="34" charset="-122"/>
              </a:rPr>
              <a:t>Order architecture.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9" name="Picture 2" descr="C:\Users\14757\Desktop\computer-icon-downloads-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216" y="2178186"/>
            <a:ext cx="1224359" cy="723383"/>
          </a:xfrm>
          <a:prstGeom prst="rect">
            <a:avLst/>
          </a:prstGeom>
          <a:noFill/>
        </p:spPr>
      </p:pic>
      <p:pic>
        <p:nvPicPr>
          <p:cNvPr id="10" name="Picture 3" descr="C:\Users\14757\Desktop\database-noun-1750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005" y="3356606"/>
            <a:ext cx="1155080" cy="1118352"/>
          </a:xfrm>
          <a:prstGeom prst="rect">
            <a:avLst/>
          </a:prstGeom>
          <a:noFill/>
        </p:spPr>
      </p:pic>
      <p:pic>
        <p:nvPicPr>
          <p:cNvPr id="12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4401" y="1580012"/>
            <a:ext cx="1224136" cy="1224136"/>
          </a:xfrm>
          <a:prstGeom prst="rect">
            <a:avLst/>
          </a:prstGeom>
          <a:noFill/>
        </p:spPr>
      </p:pic>
      <p:pic>
        <p:nvPicPr>
          <p:cNvPr id="13" name="Picture 2" descr="C:\Users\14757\Desktop\computer-icon-downloads-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216" y="3618346"/>
            <a:ext cx="1224359" cy="723383"/>
          </a:xfrm>
          <a:prstGeom prst="rect">
            <a:avLst/>
          </a:prstGeom>
          <a:noFill/>
        </p:spPr>
      </p:pic>
      <p:pic>
        <p:nvPicPr>
          <p:cNvPr id="14" name="Picture 2" descr="C:\Users\14757\Desktop\computer-icon-downloads-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216" y="5058506"/>
            <a:ext cx="1224359" cy="723383"/>
          </a:xfrm>
          <a:prstGeom prst="rect">
            <a:avLst/>
          </a:prstGeom>
          <a:noFill/>
        </p:spPr>
      </p:pic>
      <p:pic>
        <p:nvPicPr>
          <p:cNvPr id="15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10027" y="3343828"/>
            <a:ext cx="1224136" cy="1224136"/>
          </a:xfrm>
          <a:prstGeom prst="rect">
            <a:avLst/>
          </a:prstGeom>
          <a:noFill/>
        </p:spPr>
      </p:pic>
      <p:pic>
        <p:nvPicPr>
          <p:cNvPr id="17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1909" y="5134643"/>
            <a:ext cx="1224136" cy="1224136"/>
          </a:xfrm>
          <a:prstGeom prst="rect">
            <a:avLst/>
          </a:prstGeom>
          <a:noFill/>
        </p:spPr>
      </p:pic>
      <p:sp>
        <p:nvSpPr>
          <p:cNvPr id="22" name="文字方塊 21"/>
          <p:cNvSpPr txBox="1"/>
          <p:nvPr/>
        </p:nvSpPr>
        <p:spPr>
          <a:xfrm>
            <a:off x="3522328" y="2987274"/>
            <a:ext cx="78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NATS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319474" y="4488989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10.220.9.145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8447023" y="1081956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JPMorgan</a:t>
            </a: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10.209.9.121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447256" y="2983788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ATS</a:t>
            </a: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10.228.220.73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8521656" y="4774603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SPTrader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zh-TW" altLang="zh-TW" sz="1400" dirty="0" smtClean="0"/>
              <a:t>10.220.9.145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34" name="直線單箭頭接點 33"/>
          <p:cNvCxnSpPr/>
          <p:nvPr/>
        </p:nvCxnSpPr>
        <p:spPr>
          <a:xfrm>
            <a:off x="2205115" y="2542286"/>
            <a:ext cx="1084350" cy="956757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2204367" y="4608305"/>
            <a:ext cx="1025721" cy="86529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182878" y="4043334"/>
            <a:ext cx="1070961" cy="18033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>
            <a:off x="4661185" y="4093330"/>
            <a:ext cx="132397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4660550" y="2612571"/>
            <a:ext cx="1407741" cy="1332805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663725" y="4231125"/>
            <a:ext cx="1443541" cy="140965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9832769" y="3877384"/>
            <a:ext cx="65003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9915894" y="5715709"/>
            <a:ext cx="63815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 flipV="1">
            <a:off x="9773392" y="2112909"/>
            <a:ext cx="709408" cy="1277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MySpace\PU\新增資料夾\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36775" y="1644279"/>
            <a:ext cx="395288" cy="395288"/>
          </a:xfrm>
          <a:prstGeom prst="rect">
            <a:avLst/>
          </a:prstGeom>
          <a:noFill/>
        </p:spPr>
      </p:pic>
      <p:pic>
        <p:nvPicPr>
          <p:cNvPr id="80" name="Picture 2" descr="D:\MySpace\PU\新增資料夾\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41425" y="5254254"/>
            <a:ext cx="395288" cy="395288"/>
          </a:xfrm>
          <a:prstGeom prst="rect">
            <a:avLst/>
          </a:prstGeom>
          <a:noFill/>
        </p:spPr>
      </p:pic>
      <p:pic>
        <p:nvPicPr>
          <p:cNvPr id="81" name="Picture 2" descr="D:\MySpace\PU\新增資料夾\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24725" y="3406404"/>
            <a:ext cx="395288" cy="395288"/>
          </a:xfrm>
          <a:prstGeom prst="rect">
            <a:avLst/>
          </a:prstGeom>
          <a:noFill/>
        </p:spPr>
      </p:pic>
      <p:sp>
        <p:nvSpPr>
          <p:cNvPr id="37" name="文字方塊 36"/>
          <p:cNvSpPr txBox="1"/>
          <p:nvPr/>
        </p:nvSpPr>
        <p:spPr>
          <a:xfrm>
            <a:off x="1169017" y="188089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T804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1155162" y="337520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T804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1165059" y="479826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Microsoft YaHei" pitchFamily="34" charset="-122"/>
                <a:ea typeface="Microsoft YaHei" pitchFamily="34" charset="-122"/>
              </a:rPr>
              <a:t>T804</a:t>
            </a:r>
            <a:endParaRPr lang="zh-TW" altLang="en-US" dirty="0">
              <a:latin typeface="Microsoft YaHei" pitchFamily="34" charset="-122"/>
              <a:ea typeface="Microsoft YaHei" pitchFamily="34" charset="-122"/>
            </a:endParaRPr>
          </a:p>
        </p:txBody>
      </p:sp>
      <p:pic>
        <p:nvPicPr>
          <p:cNvPr id="56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024" y="1661158"/>
            <a:ext cx="1224136" cy="1224136"/>
          </a:xfrm>
          <a:prstGeom prst="rect">
            <a:avLst/>
          </a:prstGeom>
          <a:noFill/>
        </p:spPr>
      </p:pic>
      <p:pic>
        <p:nvPicPr>
          <p:cNvPr id="57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3650" y="3424974"/>
            <a:ext cx="1224136" cy="1224136"/>
          </a:xfrm>
          <a:prstGeom prst="rect">
            <a:avLst/>
          </a:prstGeom>
          <a:noFill/>
        </p:spPr>
      </p:pic>
      <p:pic>
        <p:nvPicPr>
          <p:cNvPr id="58" name="Picture 4" descr="C:\Users\14757\Desktop\下載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75532" y="5215789"/>
            <a:ext cx="1224136" cy="1224136"/>
          </a:xfrm>
          <a:prstGeom prst="rect">
            <a:avLst/>
          </a:prstGeom>
          <a:noFill/>
        </p:spPr>
      </p:pic>
      <p:sp>
        <p:nvSpPr>
          <p:cNvPr id="59" name="文字方塊 58"/>
          <p:cNvSpPr txBox="1"/>
          <p:nvPr/>
        </p:nvSpPr>
        <p:spPr>
          <a:xfrm>
            <a:off x="5846419" y="1163102"/>
            <a:ext cx="1975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JPMorgan </a:t>
            </a:r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OrdServer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10.220.9.25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6170517" y="3064934"/>
            <a:ext cx="143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ATS </a:t>
            </a:r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OrdServer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10.220.9.25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5964268" y="4855749"/>
            <a:ext cx="186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SPTrader</a:t>
            </a:r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 </a:t>
            </a:r>
            <a:r>
              <a:rPr lang="en-US" altLang="zh-TW" sz="1400" dirty="0" err="1" smtClean="0">
                <a:latin typeface="Microsoft YaHei" pitchFamily="34" charset="-122"/>
                <a:ea typeface="Microsoft YaHei" pitchFamily="34" charset="-122"/>
              </a:rPr>
              <a:t>OrdServer</a:t>
            </a:r>
            <a:endParaRPr lang="en-US" altLang="zh-TW" sz="14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10.220.9.15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cxnSp>
        <p:nvCxnSpPr>
          <p:cNvPr id="83" name="直線單箭頭接點 82"/>
          <p:cNvCxnSpPr/>
          <p:nvPr/>
        </p:nvCxnSpPr>
        <p:spPr>
          <a:xfrm>
            <a:off x="7728858" y="3982283"/>
            <a:ext cx="65003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>
            <a:off x="7811983" y="5820608"/>
            <a:ext cx="63815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 flipV="1">
            <a:off x="7669481" y="2217808"/>
            <a:ext cx="709408" cy="1277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2" descr="D:\MySpace\PU\新增資料夾\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32864" y="1749178"/>
            <a:ext cx="395288" cy="395288"/>
          </a:xfrm>
          <a:prstGeom prst="rect">
            <a:avLst/>
          </a:prstGeom>
          <a:noFill/>
        </p:spPr>
      </p:pic>
      <p:pic>
        <p:nvPicPr>
          <p:cNvPr id="87" name="Picture 2" descr="D:\MySpace\PU\新增資料夾\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37514" y="5359153"/>
            <a:ext cx="395288" cy="395288"/>
          </a:xfrm>
          <a:prstGeom prst="rect">
            <a:avLst/>
          </a:prstGeom>
          <a:noFill/>
        </p:spPr>
      </p:pic>
      <p:pic>
        <p:nvPicPr>
          <p:cNvPr id="88" name="Picture 2" descr="D:\MySpace\PU\新增資料夾\fi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0814" y="3511303"/>
            <a:ext cx="395288" cy="395288"/>
          </a:xfrm>
          <a:prstGeom prst="rect">
            <a:avLst/>
          </a:prstGeom>
          <a:noFill/>
        </p:spPr>
      </p:pic>
      <p:pic>
        <p:nvPicPr>
          <p:cNvPr id="50" name="Picture 5" descr="C:\Users\14757\Desktop\image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73337" y="3120408"/>
            <a:ext cx="1059455" cy="1059455"/>
          </a:xfrm>
          <a:prstGeom prst="rect">
            <a:avLst/>
          </a:prstGeom>
          <a:noFill/>
        </p:spPr>
      </p:pic>
      <p:pic>
        <p:nvPicPr>
          <p:cNvPr id="51" name="Picture 5" descr="C:\Users\14757\Desktop\image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21303" y="4863726"/>
            <a:ext cx="1059455" cy="1059455"/>
          </a:xfrm>
          <a:prstGeom prst="rect">
            <a:avLst/>
          </a:prstGeom>
          <a:noFill/>
        </p:spPr>
      </p:pic>
      <p:pic>
        <p:nvPicPr>
          <p:cNvPr id="52" name="Picture 5" descr="C:\Users\14757\Desktop\image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06037" y="1332846"/>
            <a:ext cx="1059455" cy="1059455"/>
          </a:xfrm>
          <a:prstGeom prst="rect">
            <a:avLst/>
          </a:prstGeom>
          <a:noFill/>
        </p:spPr>
      </p:pic>
      <p:sp>
        <p:nvSpPr>
          <p:cNvPr id="53" name="文字方塊 52"/>
          <p:cNvSpPr txBox="1"/>
          <p:nvPr/>
        </p:nvSpPr>
        <p:spPr>
          <a:xfrm>
            <a:off x="10634147" y="2414478"/>
            <a:ext cx="107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 smtClean="0"/>
              <a:t>JPMorgan</a:t>
            </a:r>
            <a:endParaRPr lang="zh-TW" altLang="en-US" sz="14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10599909" y="4170424"/>
            <a:ext cx="1334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Microsoft YaHei" pitchFamily="34" charset="-122"/>
                <a:ea typeface="Microsoft YaHei" pitchFamily="34" charset="-122"/>
              </a:rPr>
              <a:t>元大香港</a:t>
            </a:r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400" dirty="0" smtClean="0">
                <a:latin typeface="Microsoft YaHei" pitchFamily="34" charset="-122"/>
                <a:ea typeface="Microsoft YaHei" pitchFamily="34" charset="-122"/>
              </a:rPr>
              <a:t>港股</a:t>
            </a:r>
            <a:r>
              <a:rPr lang="en-US" altLang="zh-TW" sz="1400" dirty="0" smtClean="0">
                <a:latin typeface="Microsoft YaHei" pitchFamily="34" charset="-122"/>
                <a:ea typeface="Microsoft YaHei" pitchFamily="34" charset="-122"/>
              </a:rPr>
              <a:t>)</a:t>
            </a:r>
            <a:endParaRPr lang="zh-TW" altLang="en-US" sz="1400" dirty="0">
              <a:latin typeface="Microsoft YaHei" pitchFamily="34" charset="-122"/>
              <a:ea typeface="Microsoft YaHei" pitchFamily="34" charset="-122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0236549" y="5878117"/>
            <a:ext cx="20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 smtClean="0">
                <a:latin typeface="Microsoft YaHei" pitchFamily="34" charset="-122"/>
                <a:ea typeface="Microsoft YaHei" pitchFamily="34" charset="-122"/>
              </a:rPr>
              <a:t>元大香港</a:t>
            </a:r>
            <a:endParaRPr lang="en-US" altLang="zh-TW" sz="1200" dirty="0" smtClean="0">
              <a:latin typeface="Microsoft YaHei" pitchFamily="34" charset="-122"/>
              <a:ea typeface="Microsoft YaHei" pitchFamily="34" charset="-122"/>
            </a:endParaRPr>
          </a:p>
          <a:p>
            <a:pPr algn="ctr"/>
            <a:r>
              <a:rPr lang="en-US" altLang="zh-TW" sz="1200" dirty="0" smtClean="0">
                <a:latin typeface="Microsoft YaHei" pitchFamily="34" charset="-122"/>
                <a:ea typeface="Microsoft YaHei" pitchFamily="34" charset="-122"/>
              </a:rPr>
              <a:t>(</a:t>
            </a:r>
            <a:r>
              <a:rPr lang="zh-TW" altLang="en-US" sz="1200" dirty="0" smtClean="0">
                <a:latin typeface="Microsoft YaHei" pitchFamily="34" charset="-122"/>
                <a:ea typeface="Microsoft YaHei" pitchFamily="34" charset="-122"/>
              </a:rPr>
              <a:t>台灣交易所禁止下的期貨</a:t>
            </a:r>
            <a:r>
              <a:rPr lang="en-US" altLang="zh-TW" sz="1200" dirty="0" smtClean="0">
                <a:latin typeface="Microsoft YaHei" pitchFamily="34" charset="-122"/>
                <a:ea typeface="Microsoft YaHei" pitchFamily="34" charset="-122"/>
              </a:rPr>
              <a:t>)</a:t>
            </a:r>
            <a:endParaRPr lang="zh-TW" altLang="en-US" sz="1200" dirty="0">
              <a:latin typeface="Microsoft YaHei" pitchFamily="34" charset="-122"/>
              <a:ea typeface="Microsoft YaHei" pitchFamily="34" charset="-122"/>
            </a:endParaRPr>
          </a:p>
        </p:txBody>
      </p:sp>
      <p:graphicFrame>
        <p:nvGraphicFramePr>
          <p:cNvPr id="63" name="表格 62"/>
          <p:cNvGraphicFramePr>
            <a:graphicFrameLocks noGrp="1"/>
          </p:cNvGraphicFramePr>
          <p:nvPr/>
        </p:nvGraphicFramePr>
        <p:xfrm>
          <a:off x="-131780" y="1557564"/>
          <a:ext cx="6078306" cy="461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342"/>
                <a:gridCol w="1998980"/>
                <a:gridCol w="881317"/>
                <a:gridCol w="1354667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Order</a:t>
                      </a:r>
                      <a:r>
                        <a:rPr lang="en-US" altLang="zh-TW" baseline="0" dirty="0" smtClean="0">
                          <a:latin typeface="Microsoft YaHei" pitchFamily="34" charset="-122"/>
                          <a:ea typeface="Microsoft YaHei" pitchFamily="34" charset="-122"/>
                        </a:rPr>
                        <a:t> Channel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Address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Order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Report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Klink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10.220.9.144(</a:t>
                      </a:r>
                      <a:r>
                        <a:rPr lang="zh-TW" altLang="en-US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日</a:t>
                      </a:r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)</a:t>
                      </a:r>
                    </a:p>
                    <a:p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10.215.4.35(</a:t>
                      </a:r>
                      <a:r>
                        <a:rPr lang="zh-TW" altLang="en-US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夜</a:t>
                      </a:r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)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xTrade2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10.215.4.9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ATS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10.228.220.73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YaHei" pitchFamily="34" charset="-122"/>
                          <a:ea typeface="Microsoft YaHei" pitchFamily="34" charset="-122"/>
                        </a:rPr>
                        <a:t>PMF_Speedy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10.204.6.103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Microsoft YaHei" pitchFamily="34" charset="-122"/>
                          <a:ea typeface="Microsoft YaHei" pitchFamily="34" charset="-122"/>
                        </a:rPr>
                        <a:t>SPTrader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10.220.9.145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JPMorgan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10.209.9.121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KGI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Not yet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MRS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 smtClean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</a:t>
                      </a:r>
                      <a:endParaRPr lang="zh-TW" altLang="en-US" dirty="0" smtClean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latin typeface="Microsoft YaHei" pitchFamily="34" charset="-122"/>
                          <a:ea typeface="Microsoft YaHei" pitchFamily="34" charset="-122"/>
                        </a:rPr>
                        <a:t>TWOne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 smtClean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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latin typeface="Microsoft YaHei" pitchFamily="34" charset="-122"/>
                          <a:ea typeface="Microsoft YaHei" pitchFamily="34" charset="-122"/>
                        </a:rPr>
                        <a:t>PTST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</a:t>
                      </a:r>
                      <a:endParaRPr lang="zh-TW" altLang="en-US" dirty="0" smtClean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Microsoft YaHei" pitchFamily="34" charset="-122"/>
                          <a:ea typeface="Microsoft YaHei" pitchFamily="34" charset="-122"/>
                          <a:sym typeface="Wingdings 2"/>
                        </a:rPr>
                        <a:t></a:t>
                      </a:r>
                      <a:endParaRPr lang="zh-TW" altLang="en-US" dirty="0">
                        <a:latin typeface="Microsoft YaHei" pitchFamily="34" charset="-122"/>
                        <a:ea typeface="Microsoft YaHei" pitchFamily="34" charset="-122"/>
                      </a:endParaRPr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7320" b="22568"/>
          <a:stretch>
            <a:fillRect/>
          </a:stretch>
        </p:blipFill>
        <p:spPr>
          <a:xfrm>
            <a:off x="2" y="2895107"/>
            <a:ext cx="12191999" cy="4114800"/>
          </a:xfrm>
          <a:custGeom>
            <a:avLst/>
            <a:gdLst>
              <a:gd name="connsiteX0" fmla="*/ 0 w 12191999"/>
              <a:gd name="connsiteY0" fmla="*/ 0 h 4114800"/>
              <a:gd name="connsiteX1" fmla="*/ 1725102 w 12191999"/>
              <a:gd name="connsiteY1" fmla="*/ 0 h 4114800"/>
              <a:gd name="connsiteX2" fmla="*/ 1956870 w 12191999"/>
              <a:gd name="connsiteY2" fmla="*/ 399600 h 4114800"/>
              <a:gd name="connsiteX3" fmla="*/ 2188638 w 12191999"/>
              <a:gd name="connsiteY3" fmla="*/ 0 h 4114800"/>
              <a:gd name="connsiteX4" fmla="*/ 5825427 w 12191999"/>
              <a:gd name="connsiteY4" fmla="*/ 0 h 4114800"/>
              <a:gd name="connsiteX5" fmla="*/ 6066668 w 12191999"/>
              <a:gd name="connsiteY5" fmla="*/ 415934 h 4114800"/>
              <a:gd name="connsiteX6" fmla="*/ 6307910 w 12191999"/>
              <a:gd name="connsiteY6" fmla="*/ 0 h 4114800"/>
              <a:gd name="connsiteX7" fmla="*/ 9985438 w 12191999"/>
              <a:gd name="connsiteY7" fmla="*/ 0 h 4114800"/>
              <a:gd name="connsiteX8" fmla="*/ 10226679 w 12191999"/>
              <a:gd name="connsiteY8" fmla="*/ 415933 h 4114800"/>
              <a:gd name="connsiteX9" fmla="*/ 10467920 w 12191999"/>
              <a:gd name="connsiteY9" fmla="*/ 0 h 4114800"/>
              <a:gd name="connsiteX10" fmla="*/ 12191999 w 12191999"/>
              <a:gd name="connsiteY10" fmla="*/ 0 h 4114800"/>
              <a:gd name="connsiteX11" fmla="*/ 12191999 w 12191999"/>
              <a:gd name="connsiteY11" fmla="*/ 4114800 h 4114800"/>
              <a:gd name="connsiteX12" fmla="*/ 0 w 12191999"/>
              <a:gd name="connsiteY1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9" h="4114800">
                <a:moveTo>
                  <a:pt x="0" y="0"/>
                </a:moveTo>
                <a:lnTo>
                  <a:pt x="1725102" y="0"/>
                </a:lnTo>
                <a:lnTo>
                  <a:pt x="1956870" y="399600"/>
                </a:lnTo>
                <a:lnTo>
                  <a:pt x="2188638" y="0"/>
                </a:lnTo>
                <a:lnTo>
                  <a:pt x="5825427" y="0"/>
                </a:lnTo>
                <a:lnTo>
                  <a:pt x="6066668" y="415934"/>
                </a:lnTo>
                <a:lnTo>
                  <a:pt x="6307910" y="0"/>
                </a:lnTo>
                <a:lnTo>
                  <a:pt x="9985438" y="0"/>
                </a:lnTo>
                <a:lnTo>
                  <a:pt x="10226679" y="415933"/>
                </a:lnTo>
                <a:lnTo>
                  <a:pt x="10467920" y="0"/>
                </a:lnTo>
                <a:lnTo>
                  <a:pt x="12191999" y="0"/>
                </a:lnTo>
                <a:lnTo>
                  <a:pt x="12191999" y="4114800"/>
                </a:lnTo>
                <a:lnTo>
                  <a:pt x="0" y="411480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5229855" y="172676"/>
            <a:ext cx="1821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349028" y="171450"/>
            <a:ext cx="149394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886205" y="671980"/>
            <a:ext cx="2559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 of the 804.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2" y="2895107"/>
            <a:ext cx="12191999" cy="4114800"/>
          </a:xfrm>
          <a:custGeom>
            <a:avLst/>
            <a:gdLst>
              <a:gd name="connsiteX0" fmla="*/ 0 w 12191999"/>
              <a:gd name="connsiteY0" fmla="*/ 0 h 4114800"/>
              <a:gd name="connsiteX1" fmla="*/ 1725102 w 12191999"/>
              <a:gd name="connsiteY1" fmla="*/ 0 h 4114800"/>
              <a:gd name="connsiteX2" fmla="*/ 1956870 w 12191999"/>
              <a:gd name="connsiteY2" fmla="*/ 399600 h 4114800"/>
              <a:gd name="connsiteX3" fmla="*/ 2188638 w 12191999"/>
              <a:gd name="connsiteY3" fmla="*/ 0 h 4114800"/>
              <a:gd name="connsiteX4" fmla="*/ 5834900 w 12191999"/>
              <a:gd name="connsiteY4" fmla="*/ 0 h 4114800"/>
              <a:gd name="connsiteX5" fmla="*/ 6066668 w 12191999"/>
              <a:gd name="connsiteY5" fmla="*/ 399601 h 4114800"/>
              <a:gd name="connsiteX6" fmla="*/ 6298437 w 12191999"/>
              <a:gd name="connsiteY6" fmla="*/ 0 h 4114800"/>
              <a:gd name="connsiteX7" fmla="*/ 9994911 w 12191999"/>
              <a:gd name="connsiteY7" fmla="*/ 0 h 4114800"/>
              <a:gd name="connsiteX8" fmla="*/ 10226679 w 12191999"/>
              <a:gd name="connsiteY8" fmla="*/ 399601 h 4114800"/>
              <a:gd name="connsiteX9" fmla="*/ 10458448 w 12191999"/>
              <a:gd name="connsiteY9" fmla="*/ 0 h 4114800"/>
              <a:gd name="connsiteX10" fmla="*/ 12191999 w 12191999"/>
              <a:gd name="connsiteY10" fmla="*/ 0 h 4114800"/>
              <a:gd name="connsiteX11" fmla="*/ 12191999 w 12191999"/>
              <a:gd name="connsiteY11" fmla="*/ 4114800 h 4114800"/>
              <a:gd name="connsiteX12" fmla="*/ 0 w 12191999"/>
              <a:gd name="connsiteY12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1999" h="4114800">
                <a:moveTo>
                  <a:pt x="0" y="0"/>
                </a:moveTo>
                <a:lnTo>
                  <a:pt x="1725102" y="0"/>
                </a:lnTo>
                <a:lnTo>
                  <a:pt x="1956870" y="399600"/>
                </a:lnTo>
                <a:lnTo>
                  <a:pt x="2188638" y="0"/>
                </a:lnTo>
                <a:lnTo>
                  <a:pt x="5834900" y="0"/>
                </a:lnTo>
                <a:lnTo>
                  <a:pt x="6066668" y="399601"/>
                </a:lnTo>
                <a:lnTo>
                  <a:pt x="6298437" y="0"/>
                </a:lnTo>
                <a:lnTo>
                  <a:pt x="9994911" y="0"/>
                </a:lnTo>
                <a:lnTo>
                  <a:pt x="10226679" y="399601"/>
                </a:lnTo>
                <a:lnTo>
                  <a:pt x="10458448" y="0"/>
                </a:lnTo>
                <a:lnTo>
                  <a:pt x="12191999" y="0"/>
                </a:lnTo>
                <a:lnTo>
                  <a:pt x="12191999" y="4114800"/>
                </a:lnTo>
                <a:lnTo>
                  <a:pt x="0" y="4114800"/>
                </a:lnTo>
                <a:close/>
              </a:path>
            </a:pathLst>
          </a:custGeom>
          <a:solidFill>
            <a:schemeClr val="bg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>
            <a:off x="1239228" y="2057392"/>
            <a:ext cx="1435285" cy="1237315"/>
          </a:xfrm>
          <a:prstGeom prst="triangle">
            <a:avLst/>
          </a:prstGeom>
          <a:noFill/>
          <a:ln w="1873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10800000">
            <a:off x="5349027" y="2057393"/>
            <a:ext cx="1435285" cy="1237315"/>
          </a:xfrm>
          <a:prstGeom prst="triangle">
            <a:avLst/>
          </a:prstGeom>
          <a:noFill/>
          <a:ln w="1873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rot="10800000">
            <a:off x="9509038" y="2057393"/>
            <a:ext cx="1435285" cy="1237315"/>
          </a:xfrm>
          <a:prstGeom prst="triangle">
            <a:avLst/>
          </a:prstGeom>
          <a:noFill/>
          <a:ln w="1873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12690" y="2164812"/>
            <a:ext cx="7955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804</a:t>
            </a:r>
            <a:endParaRPr lang="zh-CN" altLang="en-US" sz="22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713721" y="2164811"/>
            <a:ext cx="8409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802</a:t>
            </a:r>
            <a:endParaRPr lang="zh-CN" altLang="en-US" sz="22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882500" y="2164811"/>
            <a:ext cx="773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 smtClean="0">
                <a:solidFill>
                  <a:srgbClr val="25252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911</a:t>
            </a:r>
            <a:endParaRPr lang="zh-CN" altLang="en-US" sz="2200" b="1" dirty="0">
              <a:solidFill>
                <a:srgbClr val="25252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955" y="3603279"/>
            <a:ext cx="3380322" cy="287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 descr="C:\Users\14757\Documents\Received Files\201701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6720" y="3594226"/>
            <a:ext cx="3258313" cy="2975858"/>
          </a:xfrm>
          <a:prstGeom prst="rect">
            <a:avLst/>
          </a:prstGeom>
          <a:noFill/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66503" y="3580390"/>
            <a:ext cx="3057733" cy="2954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507</Words>
  <Application>Microsoft Office PowerPoint</Application>
  <PresentationFormat>自訂</PresentationFormat>
  <Paragraphs>273</Paragraphs>
  <Slides>31</Slides>
  <Notes>1</Notes>
  <HiddenSlides>2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Office 主题​​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林佳賢 imChiaHsien (Yuanta)</dc:creator>
  <cp:keywords>TW2MMT804</cp:keywords>
  <cp:lastModifiedBy>林佳賢</cp:lastModifiedBy>
  <cp:revision>270</cp:revision>
  <dcterms:created xsi:type="dcterms:W3CDTF">2016-03-29T08:52:00Z</dcterms:created>
  <dcterms:modified xsi:type="dcterms:W3CDTF">2018-09-12T03:09:41Z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2052-10.1.0.6750</vt:lpwstr>
  </property>
</Properties>
</file>